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1pPr>
    <a:lvl2pPr marL="0" marR="0" indent="2286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2pPr>
    <a:lvl3pPr marL="0" marR="0" indent="4572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3pPr>
    <a:lvl4pPr marL="0" marR="0" indent="6858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4pPr>
    <a:lvl5pPr marL="0" marR="0" indent="9144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5pPr>
    <a:lvl6pPr marL="0" marR="0" indent="11430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6pPr>
    <a:lvl7pPr marL="0" marR="0" indent="13716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7pPr>
    <a:lvl8pPr marL="0" marR="0" indent="16002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8pPr>
    <a:lvl9pPr marL="0" marR="0" indent="182880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b="def" i="def"/>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b="def" i="def"/>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b="def" i="def"/>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s>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tif>
</file>

<file path=ppt/media/image3.png>
</file>

<file path=ppt/media/image3.tif>
</file>

<file path=ppt/media/image4.png>
</file>

<file path=ppt/media/image4.tif>
</file>

<file path=ppt/media/image5.png>
</file>

<file path=ppt/media/image5.tif>
</file>

<file path=ppt/media/image6.png>
</file>

<file path=ppt/media/image6.tif>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标题与副标题">
    <p:spTree>
      <p:nvGrpSpPr>
        <p:cNvPr id="1" name=""/>
        <p:cNvGrpSpPr/>
        <p:nvPr/>
      </p:nvGrpSpPr>
      <p:grpSpPr>
        <a:xfrm>
          <a:off x="0" y="0"/>
          <a:ext cx="0" cy="0"/>
          <a:chOff x="0" y="0"/>
          <a:chExt cx="0" cy="0"/>
        </a:xfrm>
      </p:grpSpPr>
      <p:sp>
        <p:nvSpPr>
          <p:cNvPr id="11" name="Shape 11"/>
          <p:cNvSpPr/>
          <p:nvPr>
            <p:ph type="title"/>
          </p:nvPr>
        </p:nvSpPr>
        <p:spPr>
          <a:xfrm>
            <a:off x="1778000" y="2298700"/>
            <a:ext cx="20828000" cy="4648200"/>
          </a:xfrm>
          <a:prstGeom prst="rect">
            <a:avLst/>
          </a:prstGeom>
        </p:spPr>
        <p:txBody>
          <a:bodyPr anchor="b"/>
          <a:lstStyle/>
          <a:p>
            <a:pPr/>
            <a:r>
              <a:t>标题文本</a:t>
            </a:r>
          </a:p>
        </p:txBody>
      </p:sp>
      <p:sp>
        <p:nvSpPr>
          <p:cNvPr id="12" name="Shape 12"/>
          <p:cNvSpPr/>
          <p:nvPr>
            <p:ph type="body" sz="quarter" idx="1"/>
          </p:nvPr>
        </p:nvSpPr>
        <p:spPr>
          <a:xfrm>
            <a:off x="1778000" y="7073900"/>
            <a:ext cx="20828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正文级别 1</a:t>
            </a:r>
          </a:p>
          <a:p>
            <a:pPr lvl="1"/>
            <a:r>
              <a:t>正文级别 2</a:t>
            </a:r>
          </a:p>
          <a:p>
            <a:pPr lvl="2"/>
            <a:r>
              <a:t>正文级别 3</a:t>
            </a:r>
          </a:p>
          <a:p>
            <a:pPr lvl="3"/>
            <a:r>
              <a:t>正文级别 4</a:t>
            </a:r>
          </a:p>
          <a:p>
            <a:pPr lvl="4"/>
            <a:r>
              <a:t>正文级别 5</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引文">
    <p:spTree>
      <p:nvGrpSpPr>
        <p:cNvPr id="1" name=""/>
        <p:cNvGrpSpPr/>
        <p:nvPr/>
      </p:nvGrpSpPr>
      <p:grpSpPr>
        <a:xfrm>
          <a:off x="0" y="0"/>
          <a:ext cx="0" cy="0"/>
          <a:chOff x="0" y="0"/>
          <a:chExt cx="0" cy="0"/>
        </a:xfrm>
      </p:grpSpPr>
      <p:sp>
        <p:nvSpPr>
          <p:cNvPr id="93" name="Shape 93"/>
          <p:cNvSpPr/>
          <p:nvPr>
            <p:ph type="body" sz="quarter" idx="13"/>
          </p:nvPr>
        </p:nvSpPr>
        <p:spPr>
          <a:xfrm>
            <a:off x="2387600" y="8953500"/>
            <a:ext cx="19621500" cy="685800"/>
          </a:xfrm>
          <a:prstGeom prst="rect">
            <a:avLst/>
          </a:prstGeom>
        </p:spPr>
        <p:txBody>
          <a:bodyPr anchor="t">
            <a:spAutoFit/>
          </a:bodyPr>
          <a:lstStyle>
            <a:lvl1pPr marL="0" indent="0" algn="ctr">
              <a:spcBef>
                <a:spcPts val="0"/>
              </a:spcBef>
              <a:buSzTx/>
              <a:buNone/>
              <a:defRPr sz="3800">
                <a:latin typeface="Helvetica"/>
                <a:ea typeface="Helvetica"/>
                <a:cs typeface="Helvetica"/>
                <a:sym typeface="Helvetica"/>
              </a:defRPr>
            </a:lvl1pPr>
          </a:lstStyle>
          <a:p>
            <a:pPr/>
            <a:r>
              <a:t>–Johnny Appleseed</a:t>
            </a:r>
          </a:p>
        </p:txBody>
      </p:sp>
      <p:sp>
        <p:nvSpPr>
          <p:cNvPr id="94" name="Shape 94"/>
          <p:cNvSpPr/>
          <p:nvPr>
            <p:ph type="body" sz="quarter" idx="14"/>
          </p:nvPr>
        </p:nvSpPr>
        <p:spPr>
          <a:xfrm>
            <a:off x="2387600" y="5975349"/>
            <a:ext cx="19621500" cy="1028701"/>
          </a:xfrm>
          <a:prstGeom prst="rect">
            <a:avLst/>
          </a:prstGeom>
        </p:spPr>
        <p:txBody>
          <a:bodyPr>
            <a:spAutoFit/>
          </a:bodyPr>
          <a:lstStyle>
            <a:lvl1pPr marL="0" indent="0" algn="ctr">
              <a:spcBef>
                <a:spcPts val="0"/>
              </a:spcBef>
              <a:buSzTx/>
              <a:buNone/>
            </a:lvl1pPr>
          </a:lstStyle>
          <a:p>
            <a:pPr/>
            <a:r>
              <a:t>“在此键入引文。”</a:t>
            </a:r>
          </a:p>
        </p:txBody>
      </p:sp>
      <p:sp>
        <p:nvSpPr>
          <p:cNvPr id="95" name="Shape 9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照片">
    <p:spTree>
      <p:nvGrpSpPr>
        <p:cNvPr id="1" name=""/>
        <p:cNvGrpSpPr/>
        <p:nvPr/>
      </p:nvGrpSpPr>
      <p:grpSpPr>
        <a:xfrm>
          <a:off x="0" y="0"/>
          <a:ext cx="0" cy="0"/>
          <a:chOff x="0" y="0"/>
          <a:chExt cx="0" cy="0"/>
        </a:xfrm>
      </p:grpSpPr>
      <p:sp>
        <p:nvSpPr>
          <p:cNvPr id="102" name="Shape 102"/>
          <p:cNvSpPr/>
          <p:nvPr>
            <p:ph type="pic" idx="13"/>
          </p:nvPr>
        </p:nvSpPr>
        <p:spPr>
          <a:xfrm>
            <a:off x="0" y="0"/>
            <a:ext cx="24384000" cy="13716000"/>
          </a:xfrm>
          <a:prstGeom prst="rect">
            <a:avLst/>
          </a:prstGeom>
        </p:spPr>
        <p:txBody>
          <a:bodyPr lIns="91439" tIns="45719" rIns="91439" bIns="45719" anchor="t">
            <a:noAutofit/>
          </a:bodyPr>
          <a:lstStyle/>
          <a:p>
            <a:pP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空白">
    <p:spTree>
      <p:nvGrpSpPr>
        <p:cNvPr id="1" name=""/>
        <p:cNvGrpSpPr/>
        <p:nvPr/>
      </p:nvGrpSpPr>
      <p:grpSpPr>
        <a:xfrm>
          <a:off x="0" y="0"/>
          <a:ext cx="0" cy="0"/>
          <a:chOff x="0" y="0"/>
          <a:chExt cx="0" cy="0"/>
        </a:xfrm>
      </p:grpSpPr>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照片 - 水平">
    <p:spTree>
      <p:nvGrpSpPr>
        <p:cNvPr id="1" name=""/>
        <p:cNvGrpSpPr/>
        <p:nvPr/>
      </p:nvGrpSpPr>
      <p:grpSpPr>
        <a:xfrm>
          <a:off x="0" y="0"/>
          <a:ext cx="0" cy="0"/>
          <a:chOff x="0" y="0"/>
          <a:chExt cx="0" cy="0"/>
        </a:xfrm>
      </p:grpSpPr>
      <p:sp>
        <p:nvSpPr>
          <p:cNvPr id="20" name="Shape 20"/>
          <p:cNvSpPr/>
          <p:nvPr>
            <p:ph type="pic" idx="13"/>
          </p:nvPr>
        </p:nvSpPr>
        <p:spPr>
          <a:xfrm>
            <a:off x="3125968" y="673100"/>
            <a:ext cx="18135601" cy="8737600"/>
          </a:xfrm>
          <a:prstGeom prst="rect">
            <a:avLst/>
          </a:prstGeom>
        </p:spPr>
        <p:txBody>
          <a:bodyPr lIns="91439" tIns="45719" rIns="91439" bIns="45719" anchor="t">
            <a:noAutofit/>
          </a:bodyPr>
          <a:lstStyle/>
          <a:p>
            <a:pPr/>
          </a:p>
        </p:txBody>
      </p:sp>
      <p:sp>
        <p:nvSpPr>
          <p:cNvPr id="21" name="Shape 21"/>
          <p:cNvSpPr/>
          <p:nvPr>
            <p:ph type="title"/>
          </p:nvPr>
        </p:nvSpPr>
        <p:spPr>
          <a:xfrm>
            <a:off x="635000" y="9448800"/>
            <a:ext cx="23114000" cy="2006600"/>
          </a:xfrm>
          <a:prstGeom prst="rect">
            <a:avLst/>
          </a:prstGeom>
        </p:spPr>
        <p:txBody>
          <a:bodyPr anchor="b"/>
          <a:lstStyle/>
          <a:p>
            <a:pPr/>
            <a:r>
              <a:t>标题文本</a:t>
            </a:r>
          </a:p>
        </p:txBody>
      </p:sp>
      <p:sp>
        <p:nvSpPr>
          <p:cNvPr id="22" name="Shape 22"/>
          <p:cNvSpPr/>
          <p:nvPr>
            <p:ph type="body" sz="quarter" idx="1"/>
          </p:nvPr>
        </p:nvSpPr>
        <p:spPr>
          <a:xfrm>
            <a:off x="635000" y="11518900"/>
            <a:ext cx="23114000" cy="15875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正文级别 1</a:t>
            </a:r>
          </a:p>
          <a:p>
            <a:pPr lvl="1"/>
            <a:r>
              <a:t>正文级别 2</a:t>
            </a:r>
          </a:p>
          <a:p>
            <a:pPr lvl="2"/>
            <a:r>
              <a:t>正文级别 3</a:t>
            </a:r>
          </a:p>
          <a:p>
            <a:pPr lvl="3"/>
            <a:r>
              <a:t>正文级别 4</a:t>
            </a:r>
          </a:p>
          <a:p>
            <a:pPr lvl="4"/>
            <a:r>
              <a:t>正文级别 5</a:t>
            </a:r>
          </a:p>
        </p:txBody>
      </p:sp>
      <p:sp>
        <p:nvSpPr>
          <p:cNvPr id="23" name="Shape 2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标题 - 居中">
    <p:spTree>
      <p:nvGrpSpPr>
        <p:cNvPr id="1" name=""/>
        <p:cNvGrpSpPr/>
        <p:nvPr/>
      </p:nvGrpSpPr>
      <p:grpSpPr>
        <a:xfrm>
          <a:off x="0" y="0"/>
          <a:ext cx="0" cy="0"/>
          <a:chOff x="0" y="0"/>
          <a:chExt cx="0" cy="0"/>
        </a:xfrm>
      </p:grpSpPr>
      <p:sp>
        <p:nvSpPr>
          <p:cNvPr id="30" name="Shape 30"/>
          <p:cNvSpPr/>
          <p:nvPr>
            <p:ph type="title"/>
          </p:nvPr>
        </p:nvSpPr>
        <p:spPr>
          <a:xfrm>
            <a:off x="1778000" y="4533900"/>
            <a:ext cx="20828000" cy="4648200"/>
          </a:xfrm>
          <a:prstGeom prst="rect">
            <a:avLst/>
          </a:prstGeom>
        </p:spPr>
        <p:txBody>
          <a:bodyPr/>
          <a:lstStyle/>
          <a:p>
            <a:pPr/>
            <a:r>
              <a:t>标题文本</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照片 - 垂直">
    <p:spTree>
      <p:nvGrpSpPr>
        <p:cNvPr id="1" name=""/>
        <p:cNvGrpSpPr/>
        <p:nvPr/>
      </p:nvGrpSpPr>
      <p:grpSpPr>
        <a:xfrm>
          <a:off x="0" y="0"/>
          <a:ext cx="0" cy="0"/>
          <a:chOff x="0" y="0"/>
          <a:chExt cx="0" cy="0"/>
        </a:xfrm>
      </p:grpSpPr>
      <p:sp>
        <p:nvSpPr>
          <p:cNvPr id="38" name="Shape 38"/>
          <p:cNvSpPr/>
          <p:nvPr>
            <p:ph type="pic" sz="half" idx="13"/>
          </p:nvPr>
        </p:nvSpPr>
        <p:spPr>
          <a:xfrm>
            <a:off x="13165980" y="1104900"/>
            <a:ext cx="9525001" cy="11506200"/>
          </a:xfrm>
          <a:prstGeom prst="rect">
            <a:avLst/>
          </a:prstGeom>
        </p:spPr>
        <p:txBody>
          <a:bodyPr lIns="91439" tIns="45719" rIns="91439" bIns="45719" anchor="t">
            <a:noAutofit/>
          </a:bodyPr>
          <a:lstStyle/>
          <a:p>
            <a:pPr/>
          </a:p>
        </p:txBody>
      </p:sp>
      <p:sp>
        <p:nvSpPr>
          <p:cNvPr id="39" name="Shape 39"/>
          <p:cNvSpPr/>
          <p:nvPr>
            <p:ph type="title"/>
          </p:nvPr>
        </p:nvSpPr>
        <p:spPr>
          <a:xfrm>
            <a:off x="1651000" y="1104900"/>
            <a:ext cx="10223500" cy="5613400"/>
          </a:xfrm>
          <a:prstGeom prst="rect">
            <a:avLst/>
          </a:prstGeom>
        </p:spPr>
        <p:txBody>
          <a:bodyPr anchor="b"/>
          <a:lstStyle>
            <a:lvl1pPr>
              <a:defRPr sz="8400"/>
            </a:lvl1pPr>
          </a:lstStyle>
          <a:p>
            <a:pPr/>
            <a:r>
              <a:t>标题文本</a:t>
            </a:r>
          </a:p>
        </p:txBody>
      </p:sp>
      <p:sp>
        <p:nvSpPr>
          <p:cNvPr id="40" name="Shape 40"/>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228600" algn="ctr">
              <a:spcBef>
                <a:spcPts val="0"/>
              </a:spcBef>
              <a:buSzTx/>
              <a:buNone/>
              <a:defRPr sz="4400"/>
            </a:lvl2pPr>
            <a:lvl3pPr marL="0" indent="457200" algn="ctr">
              <a:spcBef>
                <a:spcPts val="0"/>
              </a:spcBef>
              <a:buSzTx/>
              <a:buNone/>
              <a:defRPr sz="4400"/>
            </a:lvl3pPr>
            <a:lvl4pPr marL="0" indent="685800" algn="ctr">
              <a:spcBef>
                <a:spcPts val="0"/>
              </a:spcBef>
              <a:buSzTx/>
              <a:buNone/>
              <a:defRPr sz="4400"/>
            </a:lvl4pPr>
            <a:lvl5pPr marL="0" indent="914400" algn="ctr">
              <a:spcBef>
                <a:spcPts val="0"/>
              </a:spcBef>
              <a:buSzTx/>
              <a:buNone/>
              <a:defRPr sz="4400"/>
            </a:lvl5pPr>
          </a:lstStyle>
          <a:p>
            <a:pPr/>
            <a:r>
              <a:t>正文级别 1</a:t>
            </a:r>
          </a:p>
          <a:p>
            <a:pPr lvl="1"/>
            <a:r>
              <a:t>正文级别 2</a:t>
            </a:r>
          </a:p>
          <a:p>
            <a:pPr lvl="2"/>
            <a:r>
              <a:t>正文级别 3</a:t>
            </a:r>
          </a:p>
          <a:p>
            <a:pPr lvl="3"/>
            <a:r>
              <a:t>正文级别 4</a:t>
            </a:r>
          </a:p>
          <a:p>
            <a:pPr lvl="4"/>
            <a:r>
              <a:t>正文级别 5</a:t>
            </a:r>
          </a:p>
        </p:txBody>
      </p:sp>
      <p:sp>
        <p:nvSpPr>
          <p:cNvPr id="41" name="Shape 4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标题 - 顶部对齐">
    <p:spTree>
      <p:nvGrpSpPr>
        <p:cNvPr id="1" name=""/>
        <p:cNvGrpSpPr/>
        <p:nvPr/>
      </p:nvGrpSpPr>
      <p:grpSpPr>
        <a:xfrm>
          <a:off x="0" y="0"/>
          <a:ext cx="0" cy="0"/>
          <a:chOff x="0" y="0"/>
          <a:chExt cx="0" cy="0"/>
        </a:xfrm>
      </p:grpSpPr>
      <p:sp>
        <p:nvSpPr>
          <p:cNvPr id="48" name="Shape 48"/>
          <p:cNvSpPr/>
          <p:nvPr>
            <p:ph type="title"/>
          </p:nvPr>
        </p:nvSpPr>
        <p:spPr>
          <a:prstGeom prst="rect">
            <a:avLst/>
          </a:prstGeom>
        </p:spPr>
        <p:txBody>
          <a:bodyPr/>
          <a:lstStyle/>
          <a:p>
            <a:pPr/>
            <a:r>
              <a:t>标题文本</a:t>
            </a:r>
          </a:p>
        </p:txBody>
      </p:sp>
      <p:sp>
        <p:nvSpPr>
          <p:cNvPr id="49" name="Shape 49"/>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标题与项目符号">
    <p:spTree>
      <p:nvGrpSpPr>
        <p:cNvPr id="1" name=""/>
        <p:cNvGrpSpPr/>
        <p:nvPr/>
      </p:nvGrpSpPr>
      <p:grpSpPr>
        <a:xfrm>
          <a:off x="0" y="0"/>
          <a:ext cx="0" cy="0"/>
          <a:chOff x="0" y="0"/>
          <a:chExt cx="0" cy="0"/>
        </a:xfrm>
      </p:grpSpPr>
      <p:sp>
        <p:nvSpPr>
          <p:cNvPr id="56" name="Shape 56"/>
          <p:cNvSpPr/>
          <p:nvPr>
            <p:ph type="title"/>
          </p:nvPr>
        </p:nvSpPr>
        <p:spPr>
          <a:prstGeom prst="rect">
            <a:avLst/>
          </a:prstGeom>
        </p:spPr>
        <p:txBody>
          <a:bodyPr/>
          <a:lstStyle/>
          <a:p>
            <a:pPr/>
            <a:r>
              <a:t>标题文本</a:t>
            </a:r>
          </a:p>
        </p:txBody>
      </p:sp>
      <p:sp>
        <p:nvSpPr>
          <p:cNvPr id="57" name="Shape 57"/>
          <p:cNvSpPr/>
          <p:nvPr>
            <p:ph type="body" idx="1"/>
          </p:nvPr>
        </p:nvSpPr>
        <p:spPr>
          <a:prstGeom prst="rect">
            <a:avLst/>
          </a:prstGeom>
        </p:spPr>
        <p:txBody>
          <a:bodyPr/>
          <a:lstStyle/>
          <a:p>
            <a:pPr/>
            <a:r>
              <a:t>正文级别 1</a:t>
            </a:r>
          </a:p>
          <a:p>
            <a:pPr lvl="1"/>
            <a:r>
              <a:t>正文级别 2</a:t>
            </a:r>
          </a:p>
          <a:p>
            <a:pPr lvl="2"/>
            <a:r>
              <a:t>正文级别 3</a:t>
            </a:r>
          </a:p>
          <a:p>
            <a:pPr lvl="3"/>
            <a:r>
              <a:t>正文级别 4</a:t>
            </a:r>
          </a:p>
          <a:p>
            <a:pPr lvl="4"/>
            <a:r>
              <a:t>正文级别 5</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标题、项目符号与照片">
    <p:spTree>
      <p:nvGrpSpPr>
        <p:cNvPr id="1" name=""/>
        <p:cNvGrpSpPr/>
        <p:nvPr/>
      </p:nvGrpSpPr>
      <p:grpSpPr>
        <a:xfrm>
          <a:off x="0" y="0"/>
          <a:ext cx="0" cy="0"/>
          <a:chOff x="0" y="0"/>
          <a:chExt cx="0" cy="0"/>
        </a:xfrm>
      </p:grpSpPr>
      <p:sp>
        <p:nvSpPr>
          <p:cNvPr id="65" name="Shape 65"/>
          <p:cNvSpPr/>
          <p:nvPr>
            <p:ph type="pic" sz="half" idx="13"/>
          </p:nvPr>
        </p:nvSpPr>
        <p:spPr>
          <a:xfrm>
            <a:off x="13169900" y="3238500"/>
            <a:ext cx="9525000" cy="9207500"/>
          </a:xfrm>
          <a:prstGeom prst="rect">
            <a:avLst/>
          </a:prstGeom>
        </p:spPr>
        <p:txBody>
          <a:bodyPr lIns="91439" tIns="45719" rIns="91439" bIns="45719" anchor="t">
            <a:noAutofit/>
          </a:bodyPr>
          <a:lstStyle/>
          <a:p>
            <a:pPr/>
          </a:p>
        </p:txBody>
      </p:sp>
      <p:sp>
        <p:nvSpPr>
          <p:cNvPr id="66" name="Shape 66"/>
          <p:cNvSpPr/>
          <p:nvPr>
            <p:ph type="title"/>
          </p:nvPr>
        </p:nvSpPr>
        <p:spPr>
          <a:prstGeom prst="rect">
            <a:avLst/>
          </a:prstGeom>
        </p:spPr>
        <p:txBody>
          <a:bodyPr/>
          <a:lstStyle/>
          <a:p>
            <a:pPr/>
            <a:r>
              <a:t>标题文本</a:t>
            </a:r>
          </a:p>
        </p:txBody>
      </p:sp>
      <p:sp>
        <p:nvSpPr>
          <p:cNvPr id="67" name="Shape 67"/>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pPr/>
            <a:r>
              <a:t>正文级别 1</a:t>
            </a:r>
          </a:p>
          <a:p>
            <a:pPr lvl="1"/>
            <a:r>
              <a:t>正文级别 2</a:t>
            </a:r>
          </a:p>
          <a:p>
            <a:pPr lvl="2"/>
            <a:r>
              <a:t>正文级别 3</a:t>
            </a:r>
          </a:p>
          <a:p>
            <a:pPr lvl="3"/>
            <a:r>
              <a:t>正文级别 4</a:t>
            </a:r>
          </a:p>
          <a:p>
            <a:pPr lvl="4"/>
            <a:r>
              <a:t>正文级别 5</a:t>
            </a:r>
          </a:p>
        </p:txBody>
      </p:sp>
      <p:sp>
        <p:nvSpPr>
          <p:cNvPr id="68" name="Shape 6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项目符号">
    <p:spTree>
      <p:nvGrpSpPr>
        <p:cNvPr id="1" name=""/>
        <p:cNvGrpSpPr/>
        <p:nvPr/>
      </p:nvGrpSpPr>
      <p:grpSpPr>
        <a:xfrm>
          <a:off x="0" y="0"/>
          <a:ext cx="0" cy="0"/>
          <a:chOff x="0" y="0"/>
          <a:chExt cx="0" cy="0"/>
        </a:xfrm>
      </p:grpSpPr>
      <p:sp>
        <p:nvSpPr>
          <p:cNvPr id="75" name="Shape 75"/>
          <p:cNvSpPr/>
          <p:nvPr>
            <p:ph type="body" idx="1"/>
          </p:nvPr>
        </p:nvSpPr>
        <p:spPr>
          <a:xfrm>
            <a:off x="1689100" y="1778000"/>
            <a:ext cx="21005800" cy="10147300"/>
          </a:xfrm>
          <a:prstGeom prst="rect">
            <a:avLst/>
          </a:prstGeom>
        </p:spPr>
        <p:txBody>
          <a:bodyPr/>
          <a:lstStyle/>
          <a:p>
            <a:pPr/>
            <a:r>
              <a:t>正文级别 1</a:t>
            </a:r>
          </a:p>
          <a:p>
            <a:pPr lvl="1"/>
            <a:r>
              <a:t>正文级别 2</a:t>
            </a:r>
          </a:p>
          <a:p>
            <a:pPr lvl="2"/>
            <a:r>
              <a:t>正文级别 3</a:t>
            </a:r>
          </a:p>
          <a:p>
            <a:pPr lvl="3"/>
            <a:r>
              <a:t>正文级别 4</a:t>
            </a:r>
          </a:p>
          <a:p>
            <a:pPr lvl="4"/>
            <a:r>
              <a:t>正文级别 5</a:t>
            </a:r>
          </a:p>
        </p:txBody>
      </p:sp>
      <p:sp>
        <p:nvSpPr>
          <p:cNvPr id="76" name="Shape 7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照片 - 3 联">
    <p:spTree>
      <p:nvGrpSpPr>
        <p:cNvPr id="1" name=""/>
        <p:cNvGrpSpPr/>
        <p:nvPr/>
      </p:nvGrpSpPr>
      <p:grpSpPr>
        <a:xfrm>
          <a:off x="0" y="0"/>
          <a:ext cx="0" cy="0"/>
          <a:chOff x="0" y="0"/>
          <a:chExt cx="0" cy="0"/>
        </a:xfrm>
      </p:grpSpPr>
      <p:sp>
        <p:nvSpPr>
          <p:cNvPr id="83" name="Shape 83"/>
          <p:cNvSpPr/>
          <p:nvPr>
            <p:ph type="pic" sz="quarter" idx="13"/>
          </p:nvPr>
        </p:nvSpPr>
        <p:spPr>
          <a:xfrm>
            <a:off x="15760700" y="7048500"/>
            <a:ext cx="7404100" cy="5549900"/>
          </a:xfrm>
          <a:prstGeom prst="rect">
            <a:avLst/>
          </a:prstGeom>
        </p:spPr>
        <p:txBody>
          <a:bodyPr lIns="91439" tIns="45719" rIns="91439" bIns="45719" anchor="t">
            <a:noAutofit/>
          </a:bodyPr>
          <a:lstStyle/>
          <a:p>
            <a:pPr/>
          </a:p>
        </p:txBody>
      </p:sp>
      <p:sp>
        <p:nvSpPr>
          <p:cNvPr id="84" name="Shape 84"/>
          <p:cNvSpPr/>
          <p:nvPr>
            <p:ph type="pic" sz="quarter" idx="14"/>
          </p:nvPr>
        </p:nvSpPr>
        <p:spPr>
          <a:xfrm>
            <a:off x="15760700" y="1130300"/>
            <a:ext cx="7404100" cy="5549900"/>
          </a:xfrm>
          <a:prstGeom prst="rect">
            <a:avLst/>
          </a:prstGeom>
        </p:spPr>
        <p:txBody>
          <a:bodyPr lIns="91439" tIns="45719" rIns="91439" bIns="45719" anchor="t">
            <a:noAutofit/>
          </a:bodyPr>
          <a:lstStyle/>
          <a:p>
            <a:pPr/>
          </a:p>
        </p:txBody>
      </p:sp>
      <p:sp>
        <p:nvSpPr>
          <p:cNvPr id="85" name="Shape 85"/>
          <p:cNvSpPr/>
          <p:nvPr>
            <p:ph type="pic" idx="15"/>
          </p:nvPr>
        </p:nvSpPr>
        <p:spPr>
          <a:xfrm>
            <a:off x="1206500" y="1130300"/>
            <a:ext cx="14173200" cy="11468100"/>
          </a:xfrm>
          <a:prstGeom prst="rect">
            <a:avLst/>
          </a:prstGeom>
        </p:spPr>
        <p:txBody>
          <a:bodyPr lIns="91439" tIns="45719" rIns="91439" bIns="45719" anchor="t">
            <a:noAutofit/>
          </a:bodyPr>
          <a:lstStyle/>
          <a:p>
            <a:pPr/>
          </a:p>
        </p:txBody>
      </p:sp>
      <p:sp>
        <p:nvSpPr>
          <p:cNvPr id="86" name="Shape 86"/>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1689100" y="952500"/>
            <a:ext cx="21005800" cy="2286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标题文本</a:t>
            </a:r>
          </a:p>
        </p:txBody>
      </p:sp>
      <p:sp>
        <p:nvSpPr>
          <p:cNvPr id="3" name="Shape 3"/>
          <p:cNvSpPr/>
          <p:nvPr>
            <p:ph type="body" idx="1"/>
          </p:nvPr>
        </p:nvSpPr>
        <p:spPr>
          <a:xfrm>
            <a:off x="1689100" y="3238500"/>
            <a:ext cx="21005800" cy="9207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正文级别 1</a:t>
            </a:r>
          </a:p>
          <a:p>
            <a:pPr lvl="1"/>
            <a:r>
              <a:t>正文级别 2</a:t>
            </a:r>
          </a:p>
          <a:p>
            <a:pPr lvl="2"/>
            <a:r>
              <a:t>正文级别 3</a:t>
            </a:r>
          </a:p>
          <a:p>
            <a:pPr lvl="3"/>
            <a:r>
              <a:t>正文级别 4</a:t>
            </a:r>
          </a:p>
          <a:p>
            <a:pPr lvl="4"/>
            <a:r>
              <a:t>正文级别 5</a:t>
            </a:r>
          </a:p>
        </p:txBody>
      </p:sp>
      <p:sp>
        <p:nvSpPr>
          <p:cNvPr id="4" name="Shape 4"/>
          <p:cNvSpPr/>
          <p:nvPr>
            <p:ph type="sldNum" sz="quarter" idx="2"/>
          </p:nvPr>
        </p:nvSpPr>
        <p:spPr>
          <a:xfrm>
            <a:off x="11959031" y="13081000"/>
            <a:ext cx="453238" cy="469900"/>
          </a:xfrm>
          <a:prstGeom prst="rect">
            <a:avLst/>
          </a:prstGeom>
          <a:ln w="12700">
            <a:miter lim="400000"/>
          </a:ln>
        </p:spPr>
        <p:txBody>
          <a:bodyPr wrap="none" lIns="50800" tIns="50800" rIns="50800" bIns="50800">
            <a:spAutoFit/>
          </a:bodyPr>
          <a:lstStyle>
            <a:lvl1pPr>
              <a:defRPr sz="2400"/>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b="0" baseline="0" cap="none" i="0" spc="0" strike="noStrike" sz="11200" u="none">
          <a:ln>
            <a:noFill/>
          </a:ln>
          <a:solidFill>
            <a:srgbClr val="000000"/>
          </a:solidFill>
          <a:uFillTx/>
          <a:latin typeface="+mn-lt"/>
          <a:ea typeface="+mn-ea"/>
          <a:cs typeface="+mn-cs"/>
          <a:sym typeface="Helvetica Light"/>
        </a:defRPr>
      </a:lvl9pPr>
    </p:titleStyle>
    <p:bodyStyle>
      <a:lvl1pPr marL="635000" marR="0" indent="-635000" algn="l" defTabSz="825500" rtl="0" latinLnBrk="0">
        <a:lnSpc>
          <a:spcPct val="100000"/>
        </a:lnSpc>
        <a:spcBef>
          <a:spcPts val="5900"/>
        </a:spcBef>
        <a:spcAft>
          <a:spcPts val="0"/>
        </a:spcAft>
        <a:buClrTx/>
        <a:buSzPct val="75000"/>
        <a:buFontTx/>
        <a:buChar char="•"/>
        <a:tabLst/>
        <a:defRPr b="0" baseline="0" cap="none" i="0" spc="0" strike="noStrike" sz="5200" u="none">
          <a:ln>
            <a:noFill/>
          </a:ln>
          <a:solidFill>
            <a:srgbClr val="000000"/>
          </a:solidFill>
          <a:uFillTx/>
          <a:latin typeface="+mn-lt"/>
          <a:ea typeface="+mn-ea"/>
          <a:cs typeface="+mn-cs"/>
          <a:sym typeface="Helvetica Light"/>
        </a:defRPr>
      </a:lvl1pPr>
      <a:lvl2pPr marL="1270000" marR="0" indent="-635000" algn="l" defTabSz="825500" rtl="0" latinLnBrk="0">
        <a:lnSpc>
          <a:spcPct val="100000"/>
        </a:lnSpc>
        <a:spcBef>
          <a:spcPts val="5900"/>
        </a:spcBef>
        <a:spcAft>
          <a:spcPts val="0"/>
        </a:spcAft>
        <a:buClrTx/>
        <a:buSzPct val="75000"/>
        <a:buFontTx/>
        <a:buChar char="•"/>
        <a:tabLst/>
        <a:defRPr b="0" baseline="0" cap="none" i="0" spc="0" strike="noStrike" sz="5200" u="none">
          <a:ln>
            <a:noFill/>
          </a:ln>
          <a:solidFill>
            <a:srgbClr val="000000"/>
          </a:solidFill>
          <a:uFillTx/>
          <a:latin typeface="+mn-lt"/>
          <a:ea typeface="+mn-ea"/>
          <a:cs typeface="+mn-cs"/>
          <a:sym typeface="Helvetica Light"/>
        </a:defRPr>
      </a:lvl2pPr>
      <a:lvl3pPr marL="1905000" marR="0" indent="-635000" algn="l" defTabSz="825500" rtl="0" latinLnBrk="0">
        <a:lnSpc>
          <a:spcPct val="100000"/>
        </a:lnSpc>
        <a:spcBef>
          <a:spcPts val="5900"/>
        </a:spcBef>
        <a:spcAft>
          <a:spcPts val="0"/>
        </a:spcAft>
        <a:buClrTx/>
        <a:buSzPct val="75000"/>
        <a:buFontTx/>
        <a:buChar char="•"/>
        <a:tabLst/>
        <a:defRPr b="0" baseline="0" cap="none" i="0" spc="0" strike="noStrike" sz="5200" u="none">
          <a:ln>
            <a:noFill/>
          </a:ln>
          <a:solidFill>
            <a:srgbClr val="000000"/>
          </a:solidFill>
          <a:uFillTx/>
          <a:latin typeface="+mn-lt"/>
          <a:ea typeface="+mn-ea"/>
          <a:cs typeface="+mn-cs"/>
          <a:sym typeface="Helvetica Light"/>
        </a:defRPr>
      </a:lvl3pPr>
      <a:lvl4pPr marL="2540000" marR="0" indent="-635000" algn="l" defTabSz="825500" rtl="0" latinLnBrk="0">
        <a:lnSpc>
          <a:spcPct val="100000"/>
        </a:lnSpc>
        <a:spcBef>
          <a:spcPts val="5900"/>
        </a:spcBef>
        <a:spcAft>
          <a:spcPts val="0"/>
        </a:spcAft>
        <a:buClrTx/>
        <a:buSzPct val="75000"/>
        <a:buFontTx/>
        <a:buChar char="•"/>
        <a:tabLst/>
        <a:defRPr b="0" baseline="0" cap="none" i="0" spc="0" strike="noStrike" sz="5200" u="none">
          <a:ln>
            <a:noFill/>
          </a:ln>
          <a:solidFill>
            <a:srgbClr val="000000"/>
          </a:solidFill>
          <a:uFillTx/>
          <a:latin typeface="+mn-lt"/>
          <a:ea typeface="+mn-ea"/>
          <a:cs typeface="+mn-cs"/>
          <a:sym typeface="Helvetica Light"/>
        </a:defRPr>
      </a:lvl4pPr>
      <a:lvl5pPr marL="3175000" marR="0" indent="-635000" algn="l" defTabSz="825500" rtl="0" latinLnBrk="0">
        <a:lnSpc>
          <a:spcPct val="100000"/>
        </a:lnSpc>
        <a:spcBef>
          <a:spcPts val="5900"/>
        </a:spcBef>
        <a:spcAft>
          <a:spcPts val="0"/>
        </a:spcAft>
        <a:buClrTx/>
        <a:buSzPct val="75000"/>
        <a:buFontTx/>
        <a:buChar char="•"/>
        <a:tabLst/>
        <a:defRPr b="0" baseline="0" cap="none" i="0" spc="0" strike="noStrike" sz="5200" u="none">
          <a:ln>
            <a:noFill/>
          </a:ln>
          <a:solidFill>
            <a:srgbClr val="000000"/>
          </a:solidFill>
          <a:uFillTx/>
          <a:latin typeface="+mn-lt"/>
          <a:ea typeface="+mn-ea"/>
          <a:cs typeface="+mn-cs"/>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b="0" baseline="0" cap="none" i="0" spc="0" strike="noStrike" sz="5200" u="none">
          <a:ln>
            <a:noFill/>
          </a:ln>
          <a:solidFill>
            <a:srgbClr val="000000"/>
          </a:solidFill>
          <a:uFillTx/>
          <a:latin typeface="+mn-lt"/>
          <a:ea typeface="+mn-ea"/>
          <a:cs typeface="+mn-cs"/>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b="0" baseline="0" cap="none" i="0" spc="0" strike="noStrike" sz="5200" u="none">
          <a:ln>
            <a:noFill/>
          </a:ln>
          <a:solidFill>
            <a:srgbClr val="000000"/>
          </a:solidFill>
          <a:uFillTx/>
          <a:latin typeface="+mn-lt"/>
          <a:ea typeface="+mn-ea"/>
          <a:cs typeface="+mn-cs"/>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b="0" baseline="0" cap="none" i="0" spc="0" strike="noStrike" sz="5200" u="none">
          <a:ln>
            <a:noFill/>
          </a:ln>
          <a:solidFill>
            <a:srgbClr val="000000"/>
          </a:solidFill>
          <a:uFillTx/>
          <a:latin typeface="+mn-lt"/>
          <a:ea typeface="+mn-ea"/>
          <a:cs typeface="+mn-cs"/>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b="0" baseline="0" cap="none" i="0" spc="0" strike="noStrike" sz="5200" u="none">
          <a:ln>
            <a:noFill/>
          </a:ln>
          <a:solidFill>
            <a:srgbClr val="000000"/>
          </a:solidFill>
          <a:uFillTx/>
          <a:latin typeface="+mn-lt"/>
          <a:ea typeface="+mn-ea"/>
          <a:cs typeface="+mn-cs"/>
          <a:sym typeface="Helvetica Light"/>
        </a:defRPr>
      </a:lvl9pPr>
    </p:bodyStyle>
    <p:otherStyle>
      <a:lvl1pPr marL="0" marR="0" indent="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1pPr>
      <a:lvl2pPr marL="0" marR="0" indent="2286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2pPr>
      <a:lvl3pPr marL="0" marR="0" indent="4572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3pPr>
      <a:lvl4pPr marL="0" marR="0" indent="6858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4pPr>
      <a:lvl5pPr marL="0" marR="0" indent="9144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5pPr>
      <a:lvl6pPr marL="0" marR="0" indent="11430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6pPr>
      <a:lvl7pPr marL="0" marR="0" indent="13716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7pPr>
      <a:lvl8pPr marL="0" marR="0" indent="16002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8pPr>
      <a:lvl9pPr marL="0" marR="0" indent="1828800" algn="ctr" defTabSz="825500" rtl="0" latinLnBrk="0">
        <a:lnSpc>
          <a:spcPct val="10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7.png"/><Relationship Id="rId3" Type="http://schemas.openxmlformats.org/officeDocument/2006/relationships/image" Target="../media/image8.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tif"/><Relationship Id="rId3" Type="http://schemas.openxmlformats.org/officeDocument/2006/relationships/image" Target="../media/image2.tif"/><Relationship Id="rId4" Type="http://schemas.openxmlformats.org/officeDocument/2006/relationships/image" Target="../media/image3.tif"/><Relationship Id="rId5" Type="http://schemas.openxmlformats.org/officeDocument/2006/relationships/image" Target="../media/image4.tif"/><Relationship Id="rId6" Type="http://schemas.openxmlformats.org/officeDocument/2006/relationships/image" Target="../media/image9.png"/></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0.png"/><Relationship Id="rId3" Type="http://schemas.openxmlformats.org/officeDocument/2006/relationships/image" Target="../media/image11.png"/></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3.png"/><Relationship Id="rId3" Type="http://schemas.openxmlformats.org/officeDocument/2006/relationships/image" Target="../media/image14.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zhuanlan.zhihu.com/p/32945112" TargetMode="External"/><Relationship Id="rId3" Type="http://schemas.openxmlformats.org/officeDocument/2006/relationships/image" Target="../media/image15.png"/><Relationship Id="rId4" Type="http://schemas.openxmlformats.org/officeDocument/2006/relationships/image" Target="../media/image5.tif"/></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zhuanlan.zhihu.com/p/24310631" TargetMode="External"/><Relationship Id="rId3" Type="http://schemas.openxmlformats.org/officeDocument/2006/relationships/image" Target="../media/image16.png"/></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virtualbox.org/wiki/Downloads" TargetMode="External"/><Relationship Id="rId3" Type="http://schemas.openxmlformats.org/officeDocument/2006/relationships/hyperlink" Target="https://www.ubuntu.com/download/desktop" TargetMode="External"/><Relationship Id="rId4" Type="http://schemas.openxmlformats.org/officeDocument/2006/relationships/image" Target="../media/image17.png"/></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ecs-buy.aliyun.com/#/postpay" TargetMode="External"/><Relationship Id="rId3" Type="http://schemas.openxmlformats.org/officeDocument/2006/relationships/image" Target="../media/image18.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tif"/></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hyperlink" Target="https://www.kernel.org/linux.html" TargetMode="External"/><Relationship Id="rId3" Type="http://schemas.openxmlformats.org/officeDocument/2006/relationships/image" Target="../media/image3.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4.pn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5.png"/><Relationship Id="rId3" Type="http://schemas.openxmlformats.org/officeDocument/2006/relationships/hyperlink" Target="http://gnu.org" TargetMode="Externa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19" name="Shape 119"/>
          <p:cNvSpPr/>
          <p:nvPr>
            <p:ph type="ctrTitle"/>
          </p:nvPr>
        </p:nvSpPr>
        <p:spPr>
          <a:prstGeom prst="rect">
            <a:avLst/>
          </a:prstGeom>
        </p:spPr>
        <p:txBody>
          <a:bodyPr/>
          <a:lstStyle/>
          <a:p>
            <a:pPr/>
            <a:r>
              <a:t>与Linux的第一次亲密接触</a:t>
            </a:r>
          </a:p>
        </p:txBody>
      </p:sp>
      <p:sp>
        <p:nvSpPr>
          <p:cNvPr id="120" name="Shape 120"/>
          <p:cNvSpPr/>
          <p:nvPr>
            <p:ph type="subTitle" sz="quarter" idx="1"/>
          </p:nvPr>
        </p:nvSpPr>
        <p:spPr>
          <a:xfrm>
            <a:off x="1447800" y="8623300"/>
            <a:ext cx="20828000" cy="1587500"/>
          </a:xfrm>
          <a:prstGeom prst="rect">
            <a:avLst/>
          </a:prstGeom>
        </p:spPr>
        <p:txBody>
          <a:bodyPr/>
          <a:lstStyle/>
          <a:p>
            <a:pPr/>
            <a:r>
              <a:t>孟宁</a:t>
            </a:r>
          </a:p>
        </p:txBody>
      </p:sp>
      <p:pic>
        <p:nvPicPr>
          <p:cNvPr id="121" name="pasted-image.png"/>
          <p:cNvPicPr>
            <a:picLocks noChangeAspect="1"/>
          </p:cNvPicPr>
          <p:nvPr/>
        </p:nvPicPr>
        <p:blipFill>
          <a:blip r:embed="rId2">
            <a:extLst/>
          </a:blip>
          <a:stretch>
            <a:fillRect/>
          </a:stretch>
        </p:blipFill>
        <p:spPr>
          <a:xfrm>
            <a:off x="19086777" y="9340198"/>
            <a:ext cx="3604906" cy="3604905"/>
          </a:xfrm>
          <a:prstGeom prst="rect">
            <a:avLst/>
          </a:prstGeom>
          <a:ln w="12700">
            <a:miter lim="400000"/>
          </a:ln>
        </p:spPr>
      </p:pic>
      <p:sp>
        <p:nvSpPr>
          <p:cNvPr id="122" name="Shape 122"/>
          <p:cNvSpPr/>
          <p:nvPr/>
        </p:nvSpPr>
        <p:spPr>
          <a:xfrm>
            <a:off x="20070080" y="12798845"/>
            <a:ext cx="1638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关注孟宁</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52" name="屏幕快照 2019-02-19 下午3.29.04.png"/>
          <p:cNvPicPr>
            <a:picLocks noChangeAspect="1"/>
          </p:cNvPicPr>
          <p:nvPr/>
        </p:nvPicPr>
        <p:blipFill>
          <a:blip r:embed="rId2">
            <a:extLst/>
          </a:blip>
          <a:stretch>
            <a:fillRect/>
          </a:stretch>
        </p:blipFill>
        <p:spPr>
          <a:xfrm>
            <a:off x="2159000" y="120650"/>
            <a:ext cx="20435414" cy="13124469"/>
          </a:xfrm>
          <a:prstGeom prst="rect">
            <a:avLst/>
          </a:prstGeom>
          <a:ln w="12700">
            <a:miter lim="400000"/>
          </a:ln>
        </p:spPr>
      </p:pic>
      <p:sp>
        <p:nvSpPr>
          <p:cNvPr id="153" name="Shape 153"/>
          <p:cNvSpPr/>
          <p:nvPr>
            <p:ph type="title"/>
          </p:nvPr>
        </p:nvSpPr>
        <p:spPr>
          <a:prstGeom prst="rect">
            <a:avLst/>
          </a:prstGeom>
        </p:spPr>
        <p:txBody>
          <a:bodyPr/>
          <a:lstStyle>
            <a:lvl1pPr algn="l"/>
          </a:lstStyle>
          <a:p>
            <a:pPr/>
            <a:r>
              <a:t>开源协议</a:t>
            </a:r>
          </a:p>
        </p:txBody>
      </p:sp>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title"/>
          </p:nvPr>
        </p:nvSpPr>
        <p:spPr>
          <a:prstGeom prst="rect">
            <a:avLst/>
          </a:prstGeom>
        </p:spPr>
        <p:txBody>
          <a:bodyPr/>
          <a:lstStyle/>
          <a:p>
            <a:pPr/>
            <a:r>
              <a:t>GNU GPL</a:t>
            </a:r>
          </a:p>
        </p:txBody>
      </p:sp>
      <p:sp>
        <p:nvSpPr>
          <p:cNvPr id="156" name="Shape 156"/>
          <p:cNvSpPr/>
          <p:nvPr>
            <p:ph type="body" idx="1"/>
          </p:nvPr>
        </p:nvSpPr>
        <p:spPr>
          <a:prstGeom prst="rect">
            <a:avLst/>
          </a:prstGeom>
        </p:spPr>
        <p:txBody>
          <a:bodyPr/>
          <a:lstStyle/>
          <a:p>
            <a:pPr marL="463550" indent="-463550" defTabSz="602615">
              <a:spcBef>
                <a:spcPts val="4300"/>
              </a:spcBef>
              <a:defRPr sz="3796"/>
            </a:pPr>
            <a:r>
              <a:t>GPLv2许可证只能解决版权问题，不能解决专利问题.</a:t>
            </a:r>
          </a:p>
          <a:p>
            <a:pPr marL="463550" indent="-463550" defTabSz="602615">
              <a:spcBef>
                <a:spcPts val="4300"/>
              </a:spcBef>
              <a:defRPr sz="3796"/>
            </a:pPr>
            <a:r>
              <a:t>GPLv3解决专利问题的重要思路：沉淀在互联网上绝大多数知识产权是属于开源的，在当代，很少有组织和个人不上网。如果持有隐性专利的组织或个人要状告开源软件发行者专利侵权，那后者也有可能反告前者在互联网上对“开源”的侵权，从而达到权利公平、法律平衡的制约效果。</a:t>
            </a:r>
          </a:p>
          <a:p>
            <a:pPr marL="463550" indent="-463550" defTabSz="602615">
              <a:spcBef>
                <a:spcPts val="4300"/>
              </a:spcBef>
              <a:defRPr sz="3796"/>
            </a:pPr>
            <a:r>
              <a:t>GPLv3捍卫自由对抗数字霸权，但遭到业界抵制</a:t>
            </a:r>
          </a:p>
          <a:p>
            <a:pPr marL="463550" indent="-463550" defTabSz="602615">
              <a:spcBef>
                <a:spcPts val="4300"/>
              </a:spcBef>
              <a:defRPr sz="3796"/>
            </a:pPr>
            <a:r>
              <a:t>Linus Torvalds：DRM并不坏，还会有助于改进软件的安全性，所以并不支持GNU GPLv3。将来也不打算将Linux的许可证升级到GNU GPLv3。 </a:t>
            </a:r>
          </a:p>
          <a:p>
            <a:pPr marL="463550" indent="-463550" defTabSz="602615">
              <a:spcBef>
                <a:spcPts val="4300"/>
              </a:spcBef>
              <a:defRPr sz="3796"/>
            </a:pPr>
            <a:r>
              <a:t>Stallman：数字霸权管理（DRM）具有要剥夺人类在数字时代的自由的本质。在利益的驱使下，许多大公司将DRM强加给了公众。如今，DRM正在对我们的自由步步紧逼。GNU GPLv3要保护用户的自由。</a:t>
            </a:r>
          </a:p>
        </p:txBody>
      </p:sp>
    </p:spTree>
  </p:cSld>
  <p:clrMapOvr>
    <a:masterClrMapping/>
  </p:clrMapOvr>
  <p:transition xmlns:p14="http://schemas.microsoft.com/office/powerpoint/2010/main" spd="med" advClick="1" p14:dur="1000"/>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Shape 158"/>
          <p:cNvSpPr/>
          <p:nvPr>
            <p:ph type="title"/>
          </p:nvPr>
        </p:nvSpPr>
        <p:spPr>
          <a:prstGeom prst="rect">
            <a:avLst/>
          </a:prstGeom>
        </p:spPr>
        <p:txBody>
          <a:bodyPr/>
          <a:lstStyle>
            <a:lvl1pPr defTabSz="701675">
              <a:defRPr sz="9520"/>
            </a:lvl1pPr>
          </a:lstStyle>
          <a:p>
            <a:pPr/>
            <a:r>
              <a:t>Linus Torvalds vs. Richard M. Stallman</a:t>
            </a:r>
          </a:p>
        </p:txBody>
      </p:sp>
      <p:pic>
        <p:nvPicPr>
          <p:cNvPr id="159" name="image.png"/>
          <p:cNvPicPr>
            <a:picLocks noChangeAspect="1"/>
          </p:cNvPicPr>
          <p:nvPr/>
        </p:nvPicPr>
        <p:blipFill>
          <a:blip r:embed="rId2">
            <a:extLst/>
          </a:blip>
          <a:stretch>
            <a:fillRect/>
          </a:stretch>
        </p:blipFill>
        <p:spPr>
          <a:xfrm>
            <a:off x="1737264" y="4434670"/>
            <a:ext cx="9997001" cy="6248126"/>
          </a:xfrm>
          <a:prstGeom prst="rect">
            <a:avLst/>
          </a:prstGeom>
          <a:ln w="12700">
            <a:miter lim="400000"/>
          </a:ln>
        </p:spPr>
      </p:pic>
      <p:pic>
        <p:nvPicPr>
          <p:cNvPr id="160" name="image.png"/>
          <p:cNvPicPr>
            <a:picLocks noChangeAspect="1"/>
          </p:cNvPicPr>
          <p:nvPr/>
        </p:nvPicPr>
        <p:blipFill>
          <a:blip r:embed="rId3">
            <a:extLst/>
          </a:blip>
          <a:stretch>
            <a:fillRect/>
          </a:stretch>
        </p:blipFill>
        <p:spPr>
          <a:xfrm>
            <a:off x="13261937" y="3165769"/>
            <a:ext cx="7870305" cy="9365662"/>
          </a:xfrm>
          <a:prstGeom prst="rect">
            <a:avLst/>
          </a:prstGeom>
          <a:ln w="12700">
            <a:miter lim="400000"/>
          </a:ln>
        </p:spPr>
      </p:pic>
    </p:spTree>
  </p:cSld>
  <p:clrMapOvr>
    <a:masterClrMapping/>
  </p:clrMapOvr>
  <p:transition xmlns:p14="http://schemas.microsoft.com/office/powerpoint/2010/main" spd="med" advClick="1" p14:dur="1000"/>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2" name="pasted-image.tiff"/>
          <p:cNvPicPr>
            <a:picLocks noChangeAspect="1"/>
          </p:cNvPicPr>
          <p:nvPr/>
        </p:nvPicPr>
        <p:blipFill>
          <a:blip r:embed="rId2">
            <a:extLst/>
          </a:blip>
          <a:stretch>
            <a:fillRect/>
          </a:stretch>
        </p:blipFill>
        <p:spPr>
          <a:xfrm>
            <a:off x="1552752" y="8664147"/>
            <a:ext cx="8050275" cy="4532007"/>
          </a:xfrm>
          <a:prstGeom prst="rect">
            <a:avLst/>
          </a:prstGeom>
          <a:ln w="12700">
            <a:miter lim="400000"/>
          </a:ln>
        </p:spPr>
      </p:pic>
      <p:pic>
        <p:nvPicPr>
          <p:cNvPr id="163" name="pasted-image.tiff"/>
          <p:cNvPicPr>
            <a:picLocks noChangeAspect="1"/>
          </p:cNvPicPr>
          <p:nvPr/>
        </p:nvPicPr>
        <p:blipFill>
          <a:blip r:embed="rId3">
            <a:extLst/>
          </a:blip>
          <a:stretch>
            <a:fillRect/>
          </a:stretch>
        </p:blipFill>
        <p:spPr>
          <a:xfrm>
            <a:off x="10679456" y="4889524"/>
            <a:ext cx="13716001" cy="7721601"/>
          </a:xfrm>
          <a:prstGeom prst="rect">
            <a:avLst/>
          </a:prstGeom>
          <a:ln w="12700">
            <a:miter lim="400000"/>
          </a:ln>
        </p:spPr>
      </p:pic>
      <p:sp>
        <p:nvSpPr>
          <p:cNvPr id="164" name="Shape 164"/>
          <p:cNvSpPr/>
          <p:nvPr>
            <p:ph type="title"/>
          </p:nvPr>
        </p:nvSpPr>
        <p:spPr>
          <a:prstGeom prst="rect">
            <a:avLst/>
          </a:prstGeom>
        </p:spPr>
        <p:txBody>
          <a:bodyPr/>
          <a:lstStyle/>
          <a:p>
            <a:pPr/>
            <a:r>
              <a:t>Linux世界的两个大神</a:t>
            </a:r>
          </a:p>
        </p:txBody>
      </p:sp>
      <p:pic>
        <p:nvPicPr>
          <p:cNvPr id="165" name="pasted-image.tiff"/>
          <p:cNvPicPr>
            <a:picLocks noChangeAspect="1"/>
          </p:cNvPicPr>
          <p:nvPr/>
        </p:nvPicPr>
        <p:blipFill>
          <a:blip r:embed="rId4">
            <a:extLst/>
          </a:blip>
          <a:stretch>
            <a:fillRect/>
          </a:stretch>
        </p:blipFill>
        <p:spPr>
          <a:xfrm>
            <a:off x="13822706" y="3689118"/>
            <a:ext cx="7429501" cy="5562601"/>
          </a:xfrm>
          <a:prstGeom prst="rect">
            <a:avLst/>
          </a:prstGeom>
          <a:ln w="12700">
            <a:miter lim="400000"/>
          </a:ln>
        </p:spPr>
      </p:pic>
      <p:pic>
        <p:nvPicPr>
          <p:cNvPr id="166" name="pasted-image.tiff"/>
          <p:cNvPicPr>
            <a:picLocks noChangeAspect="1"/>
          </p:cNvPicPr>
          <p:nvPr/>
        </p:nvPicPr>
        <p:blipFill>
          <a:blip r:embed="rId5">
            <a:extLst/>
          </a:blip>
          <a:stretch>
            <a:fillRect/>
          </a:stretch>
        </p:blipFill>
        <p:spPr>
          <a:xfrm>
            <a:off x="1379205" y="3712783"/>
            <a:ext cx="8397369" cy="4719632"/>
          </a:xfrm>
          <a:prstGeom prst="rect">
            <a:avLst/>
          </a:prstGeom>
          <a:ln w="12700">
            <a:miter lim="400000"/>
          </a:ln>
        </p:spPr>
      </p:pic>
      <p:sp>
        <p:nvSpPr>
          <p:cNvPr id="167" name="Shape 167"/>
          <p:cNvSpPr/>
          <p:nvPr/>
        </p:nvSpPr>
        <p:spPr>
          <a:xfrm>
            <a:off x="17347351" y="12836945"/>
            <a:ext cx="6959347"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https://stallman.org/photos/rms-working/</a:t>
            </a:r>
          </a:p>
        </p:txBody>
      </p:sp>
      <p:pic>
        <p:nvPicPr>
          <p:cNvPr id="168" name="pasted-image.png"/>
          <p:cNvPicPr>
            <a:picLocks noChangeAspect="1"/>
          </p:cNvPicPr>
          <p:nvPr/>
        </p:nvPicPr>
        <p:blipFill>
          <a:blip r:embed="rId6">
            <a:extLst/>
          </a:blip>
          <a:stretch>
            <a:fillRect/>
          </a:stretch>
        </p:blipFill>
        <p:spPr>
          <a:xfrm>
            <a:off x="21013990" y="9702336"/>
            <a:ext cx="2988157" cy="2988157"/>
          </a:xfrm>
          <a:prstGeom prst="rect">
            <a:avLst/>
          </a:prstGeom>
          <a:ln w="12700">
            <a:miter lim="400000"/>
          </a:ln>
        </p:spPr>
      </p:pic>
    </p:spTree>
  </p:cSld>
  <p:clrMapOvr>
    <a:masterClrMapping/>
  </p:clrMapOvr>
  <p:transition xmlns:p14="http://schemas.microsoft.com/office/powerpoint/2010/main" spd="med" advClick="1" p14:dur="1000"/>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0" name="Shape 170"/>
          <p:cNvSpPr/>
          <p:nvPr>
            <p:ph type="title"/>
          </p:nvPr>
        </p:nvSpPr>
        <p:spPr>
          <a:prstGeom prst="rect">
            <a:avLst/>
          </a:prstGeom>
        </p:spPr>
        <p:txBody>
          <a:bodyPr/>
          <a:lstStyle/>
          <a:p>
            <a:pPr/>
            <a:r>
              <a:t>LF vs. FSF</a:t>
            </a:r>
          </a:p>
        </p:txBody>
      </p:sp>
      <p:sp>
        <p:nvSpPr>
          <p:cNvPr id="171" name="Shape 171"/>
          <p:cNvSpPr/>
          <p:nvPr>
            <p:ph type="body" idx="1"/>
          </p:nvPr>
        </p:nvSpPr>
        <p:spPr>
          <a:prstGeom prst="rect">
            <a:avLst/>
          </a:prstGeom>
        </p:spPr>
        <p:txBody>
          <a:bodyPr/>
          <a:lstStyle/>
          <a:p>
            <a:pPr marL="450850" indent="-450850" defTabSz="586104">
              <a:spcBef>
                <a:spcPts val="4100"/>
              </a:spcBef>
              <a:defRPr sz="3691"/>
            </a:pPr>
            <a:r>
              <a:t>The Linux Kernel Organization </a:t>
            </a:r>
          </a:p>
          <a:p>
            <a:pPr lvl="1" marL="901700" indent="-450850" defTabSz="586104">
              <a:spcBef>
                <a:spcPts val="4100"/>
              </a:spcBef>
              <a:defRPr sz="3691"/>
            </a:pPr>
            <a:r>
              <a:t>The Linux Kernel Organization is managed by The Linux Foundation, which provides full technical, financial and staffing support for running and maintaining the kernel.org infrastructure. </a:t>
            </a:r>
          </a:p>
          <a:p>
            <a:pPr lvl="1" marL="901700" indent="-450850" defTabSz="586104">
              <a:spcBef>
                <a:spcPts val="4100"/>
              </a:spcBef>
              <a:defRPr sz="3691"/>
            </a:pPr>
            <a:r>
              <a:t>Linus Torvalds is a Fellow, but Torvalds remains the ultimate authority on what new code is incorporated into the standard Linux kernel.</a:t>
            </a:r>
          </a:p>
          <a:p>
            <a:pPr marL="450850" indent="-450850" defTabSz="586104">
              <a:spcBef>
                <a:spcPts val="4100"/>
              </a:spcBef>
              <a:defRPr sz="3691"/>
            </a:pPr>
            <a:r>
              <a:t> Free Software Foundation </a:t>
            </a:r>
          </a:p>
          <a:p>
            <a:pPr lvl="1" marL="901700" indent="-450850" defTabSz="586104">
              <a:spcBef>
                <a:spcPts val="4100"/>
              </a:spcBef>
              <a:defRPr sz="3691"/>
            </a:pPr>
            <a:r>
              <a:t>Richard M. Stallman, founder and president of the FSF, Gerald J. Sussman, Professor of Electrical Engineering at MIT, Geoffrey Knauth, Computer Science Instructor at Lycoming College , Henri Poole, founder of CivicActions, Hal Abelson, Professor of Electrical Engineeering and Computer Science at MIT, Benjamin Mako Hill, Fellow, MIT Center for Future Civic Media, Bradley Kuhn, president of the Software Freedom Conservancy. </a:t>
            </a:r>
          </a:p>
        </p:txBody>
      </p:sp>
      <p:pic>
        <p:nvPicPr>
          <p:cNvPr id="172" name="pasted-image.png"/>
          <p:cNvPicPr>
            <a:picLocks noChangeAspect="1"/>
          </p:cNvPicPr>
          <p:nvPr/>
        </p:nvPicPr>
        <p:blipFill>
          <a:blip r:embed="rId2">
            <a:extLst/>
          </a:blip>
          <a:stretch>
            <a:fillRect/>
          </a:stretch>
        </p:blipFill>
        <p:spPr>
          <a:xfrm>
            <a:off x="19750374" y="206344"/>
            <a:ext cx="2917908" cy="2917908"/>
          </a:xfrm>
          <a:prstGeom prst="rect">
            <a:avLst/>
          </a:prstGeom>
          <a:ln w="12700">
            <a:miter lim="400000"/>
          </a:ln>
        </p:spPr>
      </p:pic>
      <p:sp>
        <p:nvSpPr>
          <p:cNvPr id="173" name="Shape 173"/>
          <p:cNvSpPr/>
          <p:nvPr/>
        </p:nvSpPr>
        <p:spPr>
          <a:xfrm>
            <a:off x="18924851" y="2891456"/>
            <a:ext cx="4568953"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spcBef>
                <a:spcPts val="5900"/>
              </a:spcBef>
              <a:defRPr sz="3000"/>
            </a:lvl1pPr>
          </a:lstStyle>
          <a:p>
            <a:pPr/>
            <a:r>
              <a:t>Free Software Foundation </a:t>
            </a:r>
          </a:p>
        </p:txBody>
      </p:sp>
      <p:pic>
        <p:nvPicPr>
          <p:cNvPr id="174" name="pasted-image.png"/>
          <p:cNvPicPr>
            <a:picLocks noChangeAspect="1"/>
          </p:cNvPicPr>
          <p:nvPr/>
        </p:nvPicPr>
        <p:blipFill>
          <a:blip r:embed="rId3">
            <a:extLst/>
          </a:blip>
          <a:stretch>
            <a:fillRect/>
          </a:stretch>
        </p:blipFill>
        <p:spPr>
          <a:xfrm>
            <a:off x="1832724" y="206344"/>
            <a:ext cx="2917908" cy="2917908"/>
          </a:xfrm>
          <a:prstGeom prst="rect">
            <a:avLst/>
          </a:prstGeom>
          <a:ln w="12700">
            <a:miter lim="400000"/>
          </a:ln>
        </p:spPr>
      </p:pic>
      <p:sp>
        <p:nvSpPr>
          <p:cNvPr id="175" name="Shape 175"/>
          <p:cNvSpPr/>
          <p:nvPr/>
        </p:nvSpPr>
        <p:spPr>
          <a:xfrm>
            <a:off x="1658902" y="2891456"/>
            <a:ext cx="3265552"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lvl="1" algn="l">
              <a:spcBef>
                <a:spcPts val="5900"/>
              </a:spcBef>
              <a:defRPr sz="3000"/>
            </a:pPr>
            <a:r>
              <a:t>Linux Foundation</a:t>
            </a:r>
          </a:p>
        </p:txBody>
      </p:sp>
    </p:spTree>
  </p:cSld>
  <p:clrMapOvr>
    <a:masterClrMapping/>
  </p:clrMapOvr>
  <p:transition xmlns:p14="http://schemas.microsoft.com/office/powerpoint/2010/main" spd="med" advClick="1" p14:dur="1000"/>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Shape 177"/>
          <p:cNvSpPr/>
          <p:nvPr>
            <p:ph type="title"/>
          </p:nvPr>
        </p:nvSpPr>
        <p:spPr>
          <a:prstGeom prst="rect">
            <a:avLst/>
          </a:prstGeom>
        </p:spPr>
        <p:txBody>
          <a:bodyPr/>
          <a:lstStyle/>
          <a:p>
            <a:pPr/>
            <a:r>
              <a:t>Linux发展简史</a:t>
            </a:r>
          </a:p>
        </p:txBody>
      </p:sp>
      <p:sp>
        <p:nvSpPr>
          <p:cNvPr id="178" name="Shape 178"/>
          <p:cNvSpPr/>
          <p:nvPr>
            <p:ph type="body" sz="half" idx="1"/>
          </p:nvPr>
        </p:nvSpPr>
        <p:spPr>
          <a:xfrm>
            <a:off x="1689100" y="3238500"/>
            <a:ext cx="11098429" cy="9207500"/>
          </a:xfrm>
          <a:prstGeom prst="rect">
            <a:avLst/>
          </a:prstGeom>
        </p:spPr>
        <p:txBody>
          <a:bodyPr/>
          <a:lstStyle/>
          <a:p>
            <a:pPr marL="304800" indent="-304800" defTabSz="396239">
              <a:spcBef>
                <a:spcPts val="2800"/>
              </a:spcBef>
              <a:defRPr sz="2496"/>
            </a:pPr>
            <a:r>
              <a:t>1991年11月，芬兰赫尔辛基大学的学生 Linus Torvalds写了个小程序，后来取名为Linux，放在互联网上。他表达了一个愿望，希望借此搞出一个操作系统的“内核”来，这完全是一个偶然事件</a:t>
            </a:r>
          </a:p>
          <a:p>
            <a:pPr marL="304800" indent="-304800" defTabSz="396239">
              <a:spcBef>
                <a:spcPts val="2800"/>
              </a:spcBef>
              <a:defRPr sz="2496"/>
            </a:pPr>
            <a:r>
              <a:t>1993，在一批高水平黑客的参与下，诞生了Linux 1.0 版 </a:t>
            </a:r>
          </a:p>
          <a:p>
            <a:pPr marL="304800" indent="-304800" defTabSz="396239">
              <a:spcBef>
                <a:spcPts val="2800"/>
              </a:spcBef>
              <a:defRPr sz="2496"/>
            </a:pPr>
            <a:r>
              <a:t>1994年，Linux 的第一个商业发行版 Slackware 问世</a:t>
            </a:r>
          </a:p>
          <a:p>
            <a:pPr marL="304800" indent="-304800" defTabSz="396239">
              <a:spcBef>
                <a:spcPts val="2800"/>
              </a:spcBef>
              <a:defRPr sz="2496"/>
            </a:pPr>
            <a:r>
              <a:t>1996年，美国国家标准技术局的计算机系统实验室确认 Linux 版本 1.2.13（由 Open Linux 公司打包）符合 POSIX 标准</a:t>
            </a:r>
          </a:p>
          <a:p>
            <a:pPr marL="304800" indent="-304800" defTabSz="396239">
              <a:spcBef>
                <a:spcPts val="2800"/>
              </a:spcBef>
              <a:defRPr sz="2496"/>
            </a:pPr>
            <a:r>
              <a:t>2001年，Linux2.4版内核发布 </a:t>
            </a:r>
          </a:p>
          <a:p>
            <a:pPr marL="304800" indent="-304800" defTabSz="396239">
              <a:spcBef>
                <a:spcPts val="2800"/>
              </a:spcBef>
              <a:defRPr sz="2496"/>
            </a:pPr>
            <a:r>
              <a:t>2003年，Linux2.6版内核发布，Linux内核版本号由3组数字组成：x.y.z，x内核主版本；y偶数表示稳定版本，奇数表示开发中版本；z是错误修补的次数。</a:t>
            </a:r>
          </a:p>
          <a:p>
            <a:pPr marL="304800" indent="-304800" defTabSz="396239">
              <a:spcBef>
                <a:spcPts val="2800"/>
              </a:spcBef>
              <a:defRPr sz="2496"/>
            </a:pPr>
            <a:r>
              <a:t>2011年，Linux3.0版内核发布，第三个10年开始，3.0-3.18</a:t>
            </a:r>
          </a:p>
          <a:p>
            <a:pPr marL="304800" indent="-304800" defTabSz="396239">
              <a:spcBef>
                <a:spcPts val="2800"/>
              </a:spcBef>
              <a:defRPr sz="2496"/>
            </a:pPr>
            <a:r>
              <a:t>2015年，Linux4.0版内核发布，实时内核补丁，4.0-4.20</a:t>
            </a:r>
          </a:p>
          <a:p>
            <a:pPr marL="304800" indent="-304800" defTabSz="396239">
              <a:spcBef>
                <a:spcPts val="2800"/>
              </a:spcBef>
              <a:defRPr sz="2496"/>
            </a:pPr>
            <a:r>
              <a:t>2019年，Linux5.0 coming soon，版本号手指+脚趾数不过来了</a:t>
            </a:r>
          </a:p>
        </p:txBody>
      </p:sp>
      <p:pic>
        <p:nvPicPr>
          <p:cNvPr id="179" name="屏幕快照 2019-02-23 上午10.43.15.png"/>
          <p:cNvPicPr>
            <a:picLocks noChangeAspect="1"/>
          </p:cNvPicPr>
          <p:nvPr/>
        </p:nvPicPr>
        <p:blipFill>
          <a:blip r:embed="rId2">
            <a:extLst/>
          </a:blip>
          <a:stretch>
            <a:fillRect/>
          </a:stretch>
        </p:blipFill>
        <p:spPr>
          <a:xfrm>
            <a:off x="12931598" y="3346108"/>
            <a:ext cx="10642601" cy="7886701"/>
          </a:xfrm>
          <a:prstGeom prst="rect">
            <a:avLst/>
          </a:prstGeom>
          <a:ln w="12700">
            <a:miter lim="400000"/>
          </a:ln>
        </p:spPr>
      </p:pic>
      <p:sp>
        <p:nvSpPr>
          <p:cNvPr id="180" name="Shape 180"/>
          <p:cNvSpPr/>
          <p:nvPr/>
        </p:nvSpPr>
        <p:spPr>
          <a:xfrm>
            <a:off x="12912400" y="11340417"/>
            <a:ext cx="6796406"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kernel.org，2019/02/23</a:t>
            </a:r>
          </a:p>
        </p:txBody>
      </p:sp>
    </p:spTree>
  </p:cSld>
  <p:clrMapOvr>
    <a:masterClrMapping/>
  </p:clrMapOvr>
  <p:transition xmlns:p14="http://schemas.microsoft.com/office/powerpoint/2010/main" spd="med" advClick="1" p14:dur="1000"/>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2" name="Shape 182"/>
          <p:cNvSpPr/>
          <p:nvPr>
            <p:ph type="title"/>
          </p:nvPr>
        </p:nvSpPr>
        <p:spPr>
          <a:prstGeom prst="rect">
            <a:avLst/>
          </a:prstGeom>
        </p:spPr>
        <p:txBody>
          <a:bodyPr/>
          <a:lstStyle>
            <a:lvl1pPr algn="l"/>
          </a:lstStyle>
          <a:p>
            <a:pPr/>
            <a:r>
              <a:t>Linux发行版</a:t>
            </a:r>
          </a:p>
        </p:txBody>
      </p:sp>
      <p:pic>
        <p:nvPicPr>
          <p:cNvPr id="183" name="image.png"/>
          <p:cNvPicPr>
            <a:picLocks noChangeAspect="1"/>
          </p:cNvPicPr>
          <p:nvPr/>
        </p:nvPicPr>
        <p:blipFill>
          <a:blip r:embed="rId2">
            <a:extLst/>
          </a:blip>
          <a:stretch>
            <a:fillRect/>
          </a:stretch>
        </p:blipFill>
        <p:spPr>
          <a:xfrm>
            <a:off x="2107627" y="3429429"/>
            <a:ext cx="8674935" cy="9380797"/>
          </a:xfrm>
          <a:prstGeom prst="rect">
            <a:avLst/>
          </a:prstGeom>
          <a:ln w="12700">
            <a:miter lim="400000"/>
          </a:ln>
        </p:spPr>
      </p:pic>
      <p:pic>
        <p:nvPicPr>
          <p:cNvPr id="184" name="image.png"/>
          <p:cNvPicPr>
            <a:picLocks noChangeAspect="1"/>
          </p:cNvPicPr>
          <p:nvPr/>
        </p:nvPicPr>
        <p:blipFill>
          <a:blip r:embed="rId3">
            <a:extLst/>
          </a:blip>
          <a:stretch>
            <a:fillRect/>
          </a:stretch>
        </p:blipFill>
        <p:spPr>
          <a:xfrm>
            <a:off x="11963287" y="469875"/>
            <a:ext cx="10704646" cy="13101929"/>
          </a:xfrm>
          <a:prstGeom prst="rect">
            <a:avLst/>
          </a:prstGeom>
          <a:ln w="12700">
            <a:miter lim="400000"/>
          </a:ln>
        </p:spPr>
      </p:pic>
      <p:sp>
        <p:nvSpPr>
          <p:cNvPr id="185" name="Shape 185"/>
          <p:cNvSpPr/>
          <p:nvPr/>
        </p:nvSpPr>
        <p:spPr>
          <a:xfrm>
            <a:off x="4724500" y="13001155"/>
            <a:ext cx="2924359" cy="35066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l" defTabSz="914400">
              <a:defRPr sz="1800">
                <a:latin typeface="Arial"/>
                <a:ea typeface="Arial"/>
                <a:cs typeface="Arial"/>
                <a:sym typeface="Arial"/>
              </a:defRPr>
            </a:lvl1pPr>
          </a:lstStyle>
          <a:p>
            <a:pPr/>
            <a:r>
              <a:t>From http://distrowatch.com</a:t>
            </a:r>
          </a:p>
        </p:txBody>
      </p:sp>
    </p:spTree>
  </p:cSld>
  <p:clrMapOvr>
    <a:masterClrMapping/>
  </p:clrMapOvr>
  <p:transition xmlns:p14="http://schemas.microsoft.com/office/powerpoint/2010/main" spd="med" advClick="1" p14:dur="1000"/>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Shape 187"/>
          <p:cNvSpPr/>
          <p:nvPr>
            <p:ph type="title"/>
          </p:nvPr>
        </p:nvSpPr>
        <p:spPr>
          <a:prstGeom prst="rect">
            <a:avLst/>
          </a:prstGeom>
        </p:spPr>
        <p:txBody>
          <a:bodyPr/>
          <a:lstStyle/>
          <a:p>
            <a:pPr/>
            <a:r>
              <a:t>黑客文化</a:t>
            </a:r>
          </a:p>
        </p:txBody>
      </p:sp>
      <p:sp>
        <p:nvSpPr>
          <p:cNvPr id="188" name="Shape 188"/>
          <p:cNvSpPr/>
          <p:nvPr>
            <p:ph type="body" idx="1"/>
          </p:nvPr>
        </p:nvSpPr>
        <p:spPr>
          <a:prstGeom prst="rect">
            <a:avLst/>
          </a:prstGeom>
        </p:spPr>
        <p:txBody>
          <a:bodyPr/>
          <a:lstStyle/>
          <a:p>
            <a:pPr/>
            <a:r>
              <a:t>黑客 vs. 骇客</a:t>
            </a:r>
          </a:p>
          <a:p>
            <a:pPr/>
            <a:r>
              <a:t>黑客的价值观</a:t>
            </a:r>
          </a:p>
          <a:p>
            <a:pPr/>
            <a:r>
              <a:t>黑客们的故事</a:t>
            </a:r>
          </a:p>
          <a:p>
            <a:pPr/>
            <a:r>
              <a:t>好莱坞风格的黑客入侵</a:t>
            </a:r>
          </a:p>
          <a:p>
            <a:pPr/>
            <a:r>
              <a:t>如何成为一名黑客？</a:t>
            </a:r>
          </a:p>
        </p:txBody>
      </p:sp>
    </p:spTree>
  </p:cSld>
  <p:clrMapOvr>
    <a:masterClrMapping/>
  </p:clrMapOvr>
  <p:transition xmlns:p14="http://schemas.microsoft.com/office/powerpoint/2010/main" spd="med" advClick="1" p14:dur="1000"/>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0" name="Shape 190"/>
          <p:cNvSpPr/>
          <p:nvPr>
            <p:ph type="title"/>
          </p:nvPr>
        </p:nvSpPr>
        <p:spPr>
          <a:prstGeom prst="rect">
            <a:avLst/>
          </a:prstGeom>
        </p:spPr>
        <p:txBody>
          <a:bodyPr/>
          <a:lstStyle/>
          <a:p>
            <a:pPr/>
            <a:r>
              <a:t>黑客 vs. 骇客</a:t>
            </a:r>
          </a:p>
        </p:txBody>
      </p:sp>
      <p:sp>
        <p:nvSpPr>
          <p:cNvPr id="191" name="Shape 191"/>
          <p:cNvSpPr/>
          <p:nvPr>
            <p:ph type="body" idx="1"/>
          </p:nvPr>
        </p:nvSpPr>
        <p:spPr>
          <a:prstGeom prst="rect">
            <a:avLst/>
          </a:prstGeom>
        </p:spPr>
        <p:txBody>
          <a:bodyPr/>
          <a:lstStyle/>
          <a:p>
            <a:pPr marL="590550" indent="-590550" defTabSz="767715">
              <a:spcBef>
                <a:spcPts val="5400"/>
              </a:spcBef>
              <a:defRPr sz="4836"/>
            </a:pPr>
            <a:r>
              <a:t>黑客一词来源于英文hacker，原指醉心于计算机技术，水平高超的电脑专家，尤其是程序设计人员，早期在美国的电脑界是带有褒义的。但在媒体报导中，黑客一词往往指那些“软件骇客”(software cracker)。</a:t>
            </a:r>
          </a:p>
          <a:p>
            <a:pPr marL="590550" indent="-590550" defTabSz="767715">
              <a:spcBef>
                <a:spcPts val="5400"/>
              </a:spcBef>
              <a:defRPr sz="4836"/>
            </a:pPr>
            <a:r>
              <a:t>黑客成就了互联网，成就了个人电脑，成就了自由软件，黑客是计算机和互联网革命真正的英雄和主角。</a:t>
            </a:r>
          </a:p>
          <a:p>
            <a:pPr marL="590550" indent="-590550" defTabSz="767715">
              <a:spcBef>
                <a:spcPts val="5400"/>
              </a:spcBef>
              <a:defRPr sz="4836"/>
            </a:pPr>
            <a:r>
              <a:t>现实社会中，那些专门利用计算机搞破坏或恶作剧的人，被区别称为骇客(Cracker)。</a:t>
            </a:r>
          </a:p>
          <a:p>
            <a:pPr marL="590550" indent="-590550" defTabSz="767715">
              <a:spcBef>
                <a:spcPts val="5400"/>
              </a:spcBef>
              <a:defRPr sz="4836"/>
            </a:pPr>
            <a:r>
              <a:t>本质区别：黑客是创造者，骇客是破坏者。</a:t>
            </a:r>
          </a:p>
        </p:txBody>
      </p:sp>
    </p:spTree>
  </p:cSld>
  <p:clrMapOvr>
    <a:masterClrMapping/>
  </p:clrMapOvr>
  <p:transition xmlns:p14="http://schemas.microsoft.com/office/powerpoint/2010/main" spd="med" advClick="1" p14:dur="1000"/>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3" name="Shape 193"/>
          <p:cNvSpPr/>
          <p:nvPr>
            <p:ph type="title"/>
          </p:nvPr>
        </p:nvSpPr>
        <p:spPr>
          <a:prstGeom prst="rect">
            <a:avLst/>
          </a:prstGeom>
        </p:spPr>
        <p:txBody>
          <a:bodyPr/>
          <a:lstStyle/>
          <a:p>
            <a:pPr/>
            <a:r>
              <a:t>黑客的价值观</a:t>
            </a:r>
          </a:p>
        </p:txBody>
      </p:sp>
      <p:sp>
        <p:nvSpPr>
          <p:cNvPr id="194" name="Shape 194"/>
          <p:cNvSpPr/>
          <p:nvPr>
            <p:ph type="body" idx="1"/>
          </p:nvPr>
        </p:nvSpPr>
        <p:spPr>
          <a:prstGeom prst="rect">
            <a:avLst/>
          </a:prstGeom>
        </p:spPr>
        <p:txBody>
          <a:bodyPr/>
          <a:lstStyle/>
          <a:p>
            <a:pPr marL="444500" indent="-444500" defTabSz="577850">
              <a:spcBef>
                <a:spcPts val="4100"/>
              </a:spcBef>
              <a:defRPr sz="3639"/>
            </a:pPr>
            <a:r>
              <a:t>《黑客：计算机革命的英雄》(Hackers: Heros of the Computer Revolution)一书将黑客的价值观总结为六条“黑客伦理”（hacker ethic)，直到今天这几条伦理都被视为这方面的最佳论述。</a:t>
            </a:r>
          </a:p>
          <a:p>
            <a:pPr marL="444500" indent="-444500" defTabSz="577850">
              <a:spcBef>
                <a:spcPts val="4100"/>
              </a:spcBef>
              <a:defRPr sz="3639"/>
            </a:pPr>
            <a:r>
              <a:t>	0 使用计算机以及所有有助于了解这个世界本质的事物都不应受到任何限制。任何事情都应该亲手尝试。</a:t>
            </a:r>
          </a:p>
          <a:p>
            <a:pPr marL="444500" indent="-444500" defTabSz="577850">
              <a:spcBef>
                <a:spcPts val="4100"/>
              </a:spcBef>
              <a:defRPr sz="3639"/>
            </a:pPr>
            <a:r>
              <a:t>	1 信息应该全部免费。</a:t>
            </a:r>
          </a:p>
          <a:p>
            <a:pPr marL="444500" indent="-444500" defTabSz="577850">
              <a:spcBef>
                <a:spcPts val="4100"/>
              </a:spcBef>
              <a:defRPr sz="3639"/>
            </a:pPr>
            <a:r>
              <a:t>	2 不信任权威，提倡去中心化。</a:t>
            </a:r>
          </a:p>
          <a:p>
            <a:pPr marL="444500" indent="-444500" defTabSz="577850">
              <a:spcBef>
                <a:spcPts val="4100"/>
              </a:spcBef>
              <a:defRPr sz="3639"/>
            </a:pPr>
            <a:r>
              <a:t>	3 判断一名黑客的水平应该看他的技术能力，而不是看他的学历、年龄或地位等其他标准。</a:t>
            </a:r>
          </a:p>
          <a:p>
            <a:pPr marL="444500" indent="-444500" defTabSz="577850">
              <a:spcBef>
                <a:spcPts val="4100"/>
              </a:spcBef>
              <a:defRPr sz="3639"/>
            </a:pPr>
            <a:r>
              <a:t>	4 你可以用计算机创造美和艺术。</a:t>
            </a:r>
          </a:p>
          <a:p>
            <a:pPr marL="444500" indent="-444500" defTabSz="577850">
              <a:spcBef>
                <a:spcPts val="4100"/>
              </a:spcBef>
              <a:defRPr sz="3639"/>
            </a:pPr>
            <a:r>
              <a:t>	5 计算机使生活更美好。</a:t>
            </a:r>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4" name="Shape 124"/>
          <p:cNvSpPr/>
          <p:nvPr>
            <p:ph type="title"/>
          </p:nvPr>
        </p:nvSpPr>
        <p:spPr>
          <a:prstGeom prst="rect">
            <a:avLst/>
          </a:prstGeom>
        </p:spPr>
        <p:txBody>
          <a:bodyPr/>
          <a:lstStyle/>
          <a:p>
            <a:pPr/>
            <a:r>
              <a:t>与Linux的第一次亲密接触</a:t>
            </a:r>
          </a:p>
        </p:txBody>
      </p:sp>
      <p:sp>
        <p:nvSpPr>
          <p:cNvPr id="125" name="Shape 125"/>
          <p:cNvSpPr/>
          <p:nvPr>
            <p:ph type="body" idx="1"/>
          </p:nvPr>
        </p:nvSpPr>
        <p:spPr>
          <a:prstGeom prst="rect">
            <a:avLst/>
          </a:prstGeom>
        </p:spPr>
        <p:txBody>
          <a:bodyPr/>
          <a:lstStyle/>
          <a:p>
            <a:pPr/>
            <a:r>
              <a:t>Linux发展简史与黑客文化 </a:t>
            </a:r>
          </a:p>
          <a:p>
            <a:pPr/>
            <a:r>
              <a:t>安装Linux系统, 以Ubuntu虚拟机为例</a:t>
            </a:r>
          </a:p>
          <a:p>
            <a:pPr/>
            <a:r>
              <a:t>购买Linux云主机，以阿里云主机为例</a:t>
            </a:r>
          </a:p>
          <a:p>
            <a:pPr/>
            <a:r>
              <a:t>Linux目录结构及常用命令</a:t>
            </a:r>
          </a:p>
          <a:p>
            <a:pPr/>
            <a:r>
              <a:t>实验：安装Linux虚拟机环境，配置网络及共享文件</a:t>
            </a:r>
          </a:p>
        </p:txBody>
      </p:sp>
    </p:spTree>
  </p:cSld>
  <p:clrMapOvr>
    <a:masterClrMapping/>
  </p:clrMapOvr>
  <p:transition xmlns:p14="http://schemas.microsoft.com/office/powerpoint/2010/main" spd="med" advClick="1" p14:dur="1000"/>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6" name="Shape 196"/>
          <p:cNvSpPr/>
          <p:nvPr>
            <p:ph type="title"/>
          </p:nvPr>
        </p:nvSpPr>
        <p:spPr>
          <a:prstGeom prst="rect">
            <a:avLst/>
          </a:prstGeom>
        </p:spPr>
        <p:txBody>
          <a:bodyPr/>
          <a:lstStyle/>
          <a:p>
            <a:pPr/>
            <a:r>
              <a:t>黑客们的故事</a:t>
            </a:r>
          </a:p>
        </p:txBody>
      </p:sp>
      <p:sp>
        <p:nvSpPr>
          <p:cNvPr id="197" name="Shape 197"/>
          <p:cNvSpPr/>
          <p:nvPr>
            <p:ph type="body" idx="1"/>
          </p:nvPr>
        </p:nvSpPr>
        <p:spPr>
          <a:prstGeom prst="rect">
            <a:avLst/>
          </a:prstGeom>
        </p:spPr>
        <p:txBody>
          <a:bodyPr/>
          <a:lstStyle/>
          <a:p>
            <a:pPr marL="622300" indent="-622300" defTabSz="808990">
              <a:spcBef>
                <a:spcPts val="5700"/>
              </a:spcBef>
              <a:defRPr sz="5096"/>
            </a:pPr>
            <a:r>
              <a:t>凯文·米特尼克(Kevin Mitnick)</a:t>
            </a:r>
          </a:p>
          <a:p>
            <a:pPr marL="622300" indent="-622300" defTabSz="808990">
              <a:spcBef>
                <a:spcPts val="5700"/>
              </a:spcBef>
              <a:defRPr sz="5096"/>
            </a:pPr>
            <a:r>
              <a:t>丹尼斯·里奇Dennis M Ritchie， C语言之父，Unix之父</a:t>
            </a:r>
          </a:p>
          <a:p>
            <a:pPr marL="622300" indent="-622300" defTabSz="808990">
              <a:spcBef>
                <a:spcPts val="5700"/>
              </a:spcBef>
              <a:defRPr sz="5096"/>
            </a:pPr>
            <a:r>
              <a:t>李纳斯·托沃兹（Linus Torvalds）</a:t>
            </a:r>
          </a:p>
          <a:p>
            <a:pPr marL="622300" indent="-622300" defTabSz="808990">
              <a:spcBef>
                <a:spcPts val="5700"/>
              </a:spcBef>
              <a:defRPr sz="5096"/>
            </a:pPr>
            <a:r>
              <a:t>斯蒂夫·盖瑞·沃兹尼亚克（Stephen Gary Wozniak）</a:t>
            </a:r>
          </a:p>
          <a:p>
            <a:pPr marL="622300" indent="-622300" defTabSz="808990">
              <a:spcBef>
                <a:spcPts val="5700"/>
              </a:spcBef>
              <a:defRPr sz="5096"/>
            </a:pPr>
            <a:r>
              <a:t>理查德·马修·斯托曼（Richard Matthew Stallman）</a:t>
            </a:r>
          </a:p>
          <a:p>
            <a:pPr marL="622300" indent="-622300" defTabSz="808990">
              <a:spcBef>
                <a:spcPts val="5700"/>
              </a:spcBef>
              <a:defRPr sz="5096"/>
            </a:pPr>
            <a:r>
              <a:t>米切尔·卡普尔（Mitch Kapor）</a:t>
            </a:r>
          </a:p>
        </p:txBody>
      </p:sp>
    </p:spTree>
  </p:cSld>
  <p:clrMapOvr>
    <a:masterClrMapping/>
  </p:clrMapOvr>
  <p:transition xmlns:p14="http://schemas.microsoft.com/office/powerpoint/2010/main" spd="med" advClick="1" p14:dur="1000"/>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9" name="Shape 199"/>
          <p:cNvSpPr/>
          <p:nvPr>
            <p:ph type="title"/>
          </p:nvPr>
        </p:nvSpPr>
        <p:spPr>
          <a:prstGeom prst="rect">
            <a:avLst/>
          </a:prstGeom>
        </p:spPr>
        <p:txBody>
          <a:bodyPr/>
          <a:lstStyle/>
          <a:p>
            <a:pPr/>
            <a:r>
              <a:t>好莱坞风格的黑客入侵</a:t>
            </a:r>
          </a:p>
        </p:txBody>
      </p:sp>
      <p:sp>
        <p:nvSpPr>
          <p:cNvPr id="200" name="Shape 200"/>
          <p:cNvSpPr/>
          <p:nvPr>
            <p:ph type="body" sz="quarter" idx="1"/>
          </p:nvPr>
        </p:nvSpPr>
        <p:spPr>
          <a:xfrm>
            <a:off x="1689100" y="3238500"/>
            <a:ext cx="21005800" cy="2941568"/>
          </a:xfrm>
          <a:prstGeom prst="rect">
            <a:avLst/>
          </a:prstGeom>
        </p:spPr>
        <p:txBody>
          <a:bodyPr/>
          <a:lstStyle/>
          <a:p>
            <a:pPr marL="552450" indent="-552450" defTabSz="718184">
              <a:spcBef>
                <a:spcPts val="5100"/>
              </a:spcBef>
              <a:defRPr sz="4524"/>
            </a:pPr>
            <a:r>
              <a:t>在 Linux 的终端上伪造一个好莱坞黑客的屏幕 </a:t>
            </a:r>
            <a:r>
              <a:rPr u="sng">
                <a:hlinkClick r:id="rId2" invalidUrl="" action="" tgtFrame="" tooltip="" history="1" highlightClick="0" endSnd="0"/>
              </a:rPr>
              <a:t>https://zhuanlan.zhihu.com/p/32945112</a:t>
            </a:r>
          </a:p>
          <a:p>
            <a:pPr marL="552450" indent="-552450" defTabSz="718184">
              <a:spcBef>
                <a:spcPts val="5100"/>
              </a:spcBef>
              <a:defRPr sz="4524"/>
            </a:pPr>
            <a:r>
              <a:t>sudo apt install hollywood</a:t>
            </a:r>
          </a:p>
        </p:txBody>
      </p:sp>
      <p:pic>
        <p:nvPicPr>
          <p:cNvPr id="201" name="pasted-image.png"/>
          <p:cNvPicPr>
            <a:picLocks noChangeAspect="1"/>
          </p:cNvPicPr>
          <p:nvPr/>
        </p:nvPicPr>
        <p:blipFill>
          <a:blip r:embed="rId3">
            <a:extLst/>
          </a:blip>
          <a:stretch>
            <a:fillRect/>
          </a:stretch>
        </p:blipFill>
        <p:spPr>
          <a:xfrm>
            <a:off x="19440811" y="9425118"/>
            <a:ext cx="3063663" cy="3063663"/>
          </a:xfrm>
          <a:prstGeom prst="rect">
            <a:avLst/>
          </a:prstGeom>
          <a:ln w="12700">
            <a:miter lim="400000"/>
          </a:ln>
        </p:spPr>
      </p:pic>
      <p:pic>
        <p:nvPicPr>
          <p:cNvPr id="202" name="pasted-image.tiff"/>
          <p:cNvPicPr>
            <a:picLocks noChangeAspect="1"/>
          </p:cNvPicPr>
          <p:nvPr/>
        </p:nvPicPr>
        <p:blipFill>
          <a:blip r:embed="rId4">
            <a:extLst/>
          </a:blip>
          <a:stretch>
            <a:fillRect/>
          </a:stretch>
        </p:blipFill>
        <p:spPr>
          <a:xfrm>
            <a:off x="3765635" y="6268949"/>
            <a:ext cx="12740191" cy="7166357"/>
          </a:xfrm>
          <a:prstGeom prst="rect">
            <a:avLst/>
          </a:prstGeom>
          <a:ln w="12700">
            <a:miter lim="400000"/>
          </a:ln>
        </p:spPr>
      </p:pic>
    </p:spTree>
  </p:cSld>
  <p:clrMapOvr>
    <a:masterClrMapping/>
  </p:clrMapOvr>
  <p:transition xmlns:p14="http://schemas.microsoft.com/office/powerpoint/2010/main" spd="med" advClick="1" p14:dur="1000"/>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4" name="Shape 204"/>
          <p:cNvSpPr/>
          <p:nvPr>
            <p:ph type="title"/>
          </p:nvPr>
        </p:nvSpPr>
        <p:spPr>
          <a:prstGeom prst="rect">
            <a:avLst/>
          </a:prstGeom>
        </p:spPr>
        <p:txBody>
          <a:bodyPr/>
          <a:lstStyle/>
          <a:p>
            <a:pPr/>
            <a:r>
              <a:t>如何成为一名黑客？</a:t>
            </a:r>
          </a:p>
        </p:txBody>
      </p:sp>
      <p:sp>
        <p:nvSpPr>
          <p:cNvPr id="205" name="Shape 205"/>
          <p:cNvSpPr/>
          <p:nvPr>
            <p:ph type="body" sz="quarter" idx="1"/>
          </p:nvPr>
        </p:nvSpPr>
        <p:spPr>
          <a:xfrm>
            <a:off x="1689100" y="3238500"/>
            <a:ext cx="21005800" cy="2484606"/>
          </a:xfrm>
          <a:prstGeom prst="rect">
            <a:avLst/>
          </a:prstGeom>
        </p:spPr>
        <p:txBody>
          <a:bodyPr/>
          <a:lstStyle/>
          <a:p>
            <a:pPr/>
            <a:r>
              <a:t>如何成为一名黑客？</a:t>
            </a:r>
            <a:r>
              <a:rPr u="sng">
                <a:hlinkClick r:id="rId2" invalidUrl="" action="" tgtFrame="" tooltip="" history="1" highlightClick="0" endSnd="0"/>
              </a:rPr>
              <a:t>https://zhuanlan.zhihu.com/p/24310631</a:t>
            </a:r>
          </a:p>
        </p:txBody>
      </p:sp>
      <p:pic>
        <p:nvPicPr>
          <p:cNvPr id="206" name="pasted-image.png"/>
          <p:cNvPicPr>
            <a:picLocks noChangeAspect="1"/>
          </p:cNvPicPr>
          <p:nvPr/>
        </p:nvPicPr>
        <p:blipFill>
          <a:blip r:embed="rId3">
            <a:extLst/>
          </a:blip>
          <a:stretch>
            <a:fillRect/>
          </a:stretch>
        </p:blipFill>
        <p:spPr>
          <a:xfrm>
            <a:off x="18918856" y="9066971"/>
            <a:ext cx="3000589" cy="3000589"/>
          </a:xfrm>
          <a:prstGeom prst="rect">
            <a:avLst/>
          </a:prstGeom>
          <a:ln w="12700">
            <a:miter lim="400000"/>
          </a:ln>
        </p:spPr>
      </p:pic>
      <p:sp>
        <p:nvSpPr>
          <p:cNvPr id="207" name="Shape 207"/>
          <p:cNvSpPr/>
          <p:nvPr/>
        </p:nvSpPr>
        <p:spPr>
          <a:xfrm>
            <a:off x="18647500" y="11897900"/>
            <a:ext cx="3543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如何成为一名黑客？</a:t>
            </a:r>
          </a:p>
        </p:txBody>
      </p:sp>
    </p:spTree>
  </p:cSld>
  <p:clrMapOvr>
    <a:masterClrMapping/>
  </p:clrMapOvr>
  <p:transition xmlns:p14="http://schemas.microsoft.com/office/powerpoint/2010/main" spd="med" advClick="1" p14:dur="1000"/>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9" name="Shape 209"/>
          <p:cNvSpPr/>
          <p:nvPr>
            <p:ph type="title"/>
          </p:nvPr>
        </p:nvSpPr>
        <p:spPr>
          <a:prstGeom prst="rect">
            <a:avLst/>
          </a:prstGeom>
        </p:spPr>
        <p:txBody>
          <a:bodyPr/>
          <a:lstStyle>
            <a:lvl1pPr defTabSz="742950">
              <a:defRPr sz="10080"/>
            </a:lvl1pPr>
          </a:lstStyle>
          <a:p>
            <a:pPr/>
            <a:r>
              <a:t>安装Linux系统, 以Ubuntu虚拟机为例</a:t>
            </a:r>
          </a:p>
        </p:txBody>
      </p:sp>
      <p:sp>
        <p:nvSpPr>
          <p:cNvPr id="210" name="Shape 210"/>
          <p:cNvSpPr/>
          <p:nvPr>
            <p:ph type="body" sz="half" idx="1"/>
          </p:nvPr>
        </p:nvSpPr>
        <p:spPr>
          <a:xfrm>
            <a:off x="1689100" y="3238500"/>
            <a:ext cx="21005800" cy="4595646"/>
          </a:xfrm>
          <a:prstGeom prst="rect">
            <a:avLst/>
          </a:prstGeom>
        </p:spPr>
        <p:txBody>
          <a:bodyPr/>
          <a:lstStyle/>
          <a:p>
            <a:pPr/>
            <a:r>
              <a:t>VirtualBox </a:t>
            </a:r>
            <a:r>
              <a:rPr u="sng">
                <a:hlinkClick r:id="rId2" invalidUrl="" action="" tgtFrame="" tooltip="" history="1" highlightClick="0" endSnd="0"/>
              </a:rPr>
              <a:t>https://www.virtualbox.org/wiki/Downloads</a:t>
            </a:r>
            <a:r>
              <a:t> 或 VMware Workstation Player https://my.vmware.com/en/web/vmware/free#desktop_end_user_computing/vmware_workstation_player</a:t>
            </a:r>
          </a:p>
          <a:p>
            <a:pPr/>
            <a:r>
              <a:t>Ubuntu Desktop </a:t>
            </a:r>
            <a:r>
              <a:rPr u="sng">
                <a:hlinkClick r:id="rId3" invalidUrl="" action="" tgtFrame="" tooltip="" history="1" highlightClick="0" endSnd="0"/>
              </a:rPr>
              <a:t>https://www.ubuntu.com/download/desktop</a:t>
            </a:r>
          </a:p>
        </p:txBody>
      </p:sp>
      <p:pic>
        <p:nvPicPr>
          <p:cNvPr id="211" name="pasted-image.png"/>
          <p:cNvPicPr>
            <a:picLocks noChangeAspect="1"/>
          </p:cNvPicPr>
          <p:nvPr/>
        </p:nvPicPr>
        <p:blipFill>
          <a:blip r:embed="rId4">
            <a:extLst/>
          </a:blip>
          <a:stretch>
            <a:fillRect/>
          </a:stretch>
        </p:blipFill>
        <p:spPr>
          <a:xfrm>
            <a:off x="19090113" y="9542443"/>
            <a:ext cx="2829332" cy="2829332"/>
          </a:xfrm>
          <a:prstGeom prst="rect">
            <a:avLst/>
          </a:prstGeom>
          <a:ln w="12700">
            <a:miter lim="400000"/>
          </a:ln>
        </p:spPr>
      </p:pic>
      <p:sp>
        <p:nvSpPr>
          <p:cNvPr id="212" name="Shape 212"/>
          <p:cNvSpPr/>
          <p:nvPr/>
        </p:nvSpPr>
        <p:spPr>
          <a:xfrm>
            <a:off x="18478354" y="12380622"/>
            <a:ext cx="4052851"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457200">
              <a:defRPr sz="3000">
                <a:solidFill>
                  <a:srgbClr val="111111"/>
                </a:solidFill>
                <a:latin typeface="Helvetica"/>
                <a:ea typeface="Helvetica"/>
                <a:cs typeface="Helvetica"/>
                <a:sym typeface="Helvetica"/>
              </a:defRPr>
            </a:lvl1pPr>
          </a:lstStyle>
          <a:p>
            <a:pPr/>
            <a:r>
              <a:t>Downloads &amp; install vm</a:t>
            </a:r>
          </a:p>
        </p:txBody>
      </p:sp>
    </p:spTree>
  </p:cSld>
  <p:clrMapOvr>
    <a:masterClrMapping/>
  </p:clrMapOvr>
  <p:transition xmlns:p14="http://schemas.microsoft.com/office/powerpoint/2010/main" spd="med" advClick="1" p14:dur="1000"/>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4" name="Shape 214"/>
          <p:cNvSpPr/>
          <p:nvPr>
            <p:ph type="title"/>
          </p:nvPr>
        </p:nvSpPr>
        <p:spPr>
          <a:prstGeom prst="rect">
            <a:avLst/>
          </a:prstGeom>
        </p:spPr>
        <p:txBody>
          <a:bodyPr/>
          <a:lstStyle>
            <a:lvl1pPr defTabSz="734694">
              <a:defRPr sz="9968"/>
            </a:lvl1pPr>
          </a:lstStyle>
          <a:p>
            <a:pPr/>
            <a:r>
              <a:t>购买Linux云主机，以阿里云主机为例</a:t>
            </a:r>
          </a:p>
        </p:txBody>
      </p:sp>
      <p:sp>
        <p:nvSpPr>
          <p:cNvPr id="215" name="Shape 215"/>
          <p:cNvSpPr/>
          <p:nvPr>
            <p:ph type="body" sz="half" idx="1"/>
          </p:nvPr>
        </p:nvSpPr>
        <p:spPr>
          <a:xfrm>
            <a:off x="1689100" y="3238500"/>
            <a:ext cx="21005800" cy="4688336"/>
          </a:xfrm>
          <a:prstGeom prst="rect">
            <a:avLst/>
          </a:prstGeom>
        </p:spPr>
        <p:txBody>
          <a:bodyPr/>
          <a:lstStyle/>
          <a:p>
            <a:pPr/>
            <a:r>
              <a:t>阿里云服务器 </a:t>
            </a:r>
            <a:r>
              <a:rPr u="sng">
                <a:hlinkClick r:id="rId2" invalidUrl="" action="" tgtFrame="" tooltip="" history="1" highlightClick="0" endSnd="0"/>
              </a:rPr>
              <a:t>https://ecs-buy.aliyun.com/#/postpay</a:t>
            </a:r>
          </a:p>
        </p:txBody>
      </p:sp>
      <p:pic>
        <p:nvPicPr>
          <p:cNvPr id="216" name="pasted-image.png"/>
          <p:cNvPicPr>
            <a:picLocks noChangeAspect="1"/>
          </p:cNvPicPr>
          <p:nvPr/>
        </p:nvPicPr>
        <p:blipFill>
          <a:blip r:embed="rId3">
            <a:extLst/>
          </a:blip>
          <a:stretch>
            <a:fillRect/>
          </a:stretch>
        </p:blipFill>
        <p:spPr>
          <a:xfrm>
            <a:off x="19499405" y="9647521"/>
            <a:ext cx="2841260" cy="2841260"/>
          </a:xfrm>
          <a:prstGeom prst="rect">
            <a:avLst/>
          </a:prstGeom>
          <a:ln w="12700">
            <a:miter lim="400000"/>
          </a:ln>
        </p:spPr>
      </p:pic>
      <p:sp>
        <p:nvSpPr>
          <p:cNvPr id="217" name="Shape 217"/>
          <p:cNvSpPr/>
          <p:nvPr/>
        </p:nvSpPr>
        <p:spPr>
          <a:xfrm>
            <a:off x="19719884" y="12414904"/>
            <a:ext cx="2400301" cy="635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spcBef>
                <a:spcPts val="5900"/>
              </a:spcBef>
              <a:defRPr sz="3000"/>
            </a:lvl1pPr>
          </a:lstStyle>
          <a:p>
            <a:pPr/>
            <a:r>
              <a:t>阿里云服务器</a:t>
            </a:r>
          </a:p>
        </p:txBody>
      </p:sp>
    </p:spTree>
  </p:cSld>
  <p:clrMapOvr>
    <a:masterClrMapping/>
  </p:clrMapOvr>
  <p:transition xmlns:p14="http://schemas.microsoft.com/office/powerpoint/2010/main" spd="med" advClick="1" p14:dur="1000"/>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19" name="pasted-image.tiff"/>
          <p:cNvPicPr>
            <a:picLocks noChangeAspect="1"/>
          </p:cNvPicPr>
          <p:nvPr/>
        </p:nvPicPr>
        <p:blipFill>
          <a:blip r:embed="rId2">
            <a:extLst/>
          </a:blip>
          <a:stretch>
            <a:fillRect/>
          </a:stretch>
        </p:blipFill>
        <p:spPr>
          <a:xfrm>
            <a:off x="5035757" y="4574925"/>
            <a:ext cx="17597302" cy="7523485"/>
          </a:xfrm>
          <a:prstGeom prst="rect">
            <a:avLst/>
          </a:prstGeom>
          <a:ln w="12700">
            <a:miter lim="400000"/>
          </a:ln>
        </p:spPr>
      </p:pic>
      <p:sp>
        <p:nvSpPr>
          <p:cNvPr id="220" name="Shape 220"/>
          <p:cNvSpPr/>
          <p:nvPr>
            <p:ph type="title"/>
          </p:nvPr>
        </p:nvSpPr>
        <p:spPr>
          <a:prstGeom prst="rect">
            <a:avLst/>
          </a:prstGeom>
        </p:spPr>
        <p:txBody>
          <a:bodyPr/>
          <a:lstStyle/>
          <a:p>
            <a:pPr/>
            <a:r>
              <a:t>Linux目录结构及常用命令</a:t>
            </a:r>
          </a:p>
        </p:txBody>
      </p:sp>
      <p:sp>
        <p:nvSpPr>
          <p:cNvPr id="221" name="Shape 221"/>
          <p:cNvSpPr/>
          <p:nvPr>
            <p:ph type="body" sz="quarter" idx="1"/>
          </p:nvPr>
        </p:nvSpPr>
        <p:spPr>
          <a:xfrm>
            <a:off x="2016716" y="2519414"/>
            <a:ext cx="14869671" cy="4287134"/>
          </a:xfrm>
          <a:prstGeom prst="rect">
            <a:avLst/>
          </a:prstGeom>
        </p:spPr>
        <p:txBody>
          <a:bodyPr/>
          <a:lstStyle/>
          <a:p>
            <a:pPr/>
            <a:r>
              <a:t>Linux目录结构</a:t>
            </a:r>
          </a:p>
          <a:p>
            <a:pPr/>
            <a:r>
              <a:t>ls、cd、pwd、cat、mkdir</a:t>
            </a:r>
          </a:p>
        </p:txBody>
      </p:sp>
    </p:spTree>
  </p:cSld>
  <p:clrMapOvr>
    <a:masterClrMapping/>
  </p:clrMapOvr>
  <p:transition xmlns:p14="http://schemas.microsoft.com/office/powerpoint/2010/main" spd="med" advClick="1" p14:dur="1000"/>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3" name="Shape 223"/>
          <p:cNvSpPr/>
          <p:nvPr>
            <p:ph type="title"/>
          </p:nvPr>
        </p:nvSpPr>
        <p:spPr>
          <a:prstGeom prst="rect">
            <a:avLst/>
          </a:prstGeom>
        </p:spPr>
        <p:txBody>
          <a:bodyPr/>
          <a:lstStyle>
            <a:lvl1pPr defTabSz="536575">
              <a:defRPr sz="7279"/>
            </a:lvl1pPr>
          </a:lstStyle>
          <a:p>
            <a:pPr/>
            <a:r>
              <a:t>实验：安装Linux虚拟机环境，配置网络及共享文件</a:t>
            </a:r>
          </a:p>
        </p:txBody>
      </p:sp>
      <p:sp>
        <p:nvSpPr>
          <p:cNvPr id="224" name="Shape 224"/>
          <p:cNvSpPr/>
          <p:nvPr>
            <p:ph type="body" idx="1"/>
          </p:nvPr>
        </p:nvSpPr>
        <p:spPr>
          <a:prstGeom prst="rect">
            <a:avLst/>
          </a:prstGeom>
        </p:spPr>
        <p:txBody>
          <a:bodyPr/>
          <a:lstStyle/>
          <a:p>
            <a:pPr/>
            <a:r>
              <a:t>安装VirtualBox 或 VMware Workstation Player</a:t>
            </a:r>
          </a:p>
          <a:p>
            <a:pPr/>
            <a:r>
              <a:t>安装Ubuntu Desktop</a:t>
            </a:r>
          </a:p>
          <a:p>
            <a:pPr/>
            <a:r>
              <a:t>配置上网</a:t>
            </a:r>
          </a:p>
          <a:p>
            <a:pPr/>
            <a:r>
              <a:t>配置共享文件夹</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7" name="Shape 127"/>
          <p:cNvSpPr/>
          <p:nvPr>
            <p:ph type="title"/>
          </p:nvPr>
        </p:nvSpPr>
        <p:spPr>
          <a:prstGeom prst="rect">
            <a:avLst/>
          </a:prstGeom>
        </p:spPr>
        <p:txBody>
          <a:bodyPr/>
          <a:lstStyle/>
          <a:p>
            <a:pPr/>
            <a:r>
              <a:t>Linux发展简史</a:t>
            </a:r>
          </a:p>
        </p:txBody>
      </p:sp>
      <p:sp>
        <p:nvSpPr>
          <p:cNvPr id="128" name="Shape 128"/>
          <p:cNvSpPr/>
          <p:nvPr>
            <p:ph type="body" idx="1"/>
          </p:nvPr>
        </p:nvSpPr>
        <p:spPr>
          <a:prstGeom prst="rect">
            <a:avLst/>
          </a:prstGeom>
        </p:spPr>
        <p:txBody>
          <a:bodyPr/>
          <a:lstStyle/>
          <a:p>
            <a:pPr/>
            <a:r>
              <a:t>什么是Linux？</a:t>
            </a:r>
          </a:p>
          <a:p>
            <a:pPr/>
            <a:r>
              <a:t>“Linux”的内涵</a:t>
            </a:r>
          </a:p>
          <a:p>
            <a:pPr/>
            <a:r>
              <a:t>自由软件运动和开源许可证</a:t>
            </a:r>
          </a:p>
          <a:p>
            <a:pPr/>
            <a:r>
              <a:t>Linus Torvalds vs. Richard M. Stallman</a:t>
            </a:r>
          </a:p>
          <a:p>
            <a:pPr/>
            <a:r>
              <a:t>Linux发展简介</a:t>
            </a: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0" name="Shape 130"/>
          <p:cNvSpPr/>
          <p:nvPr>
            <p:ph type="title"/>
          </p:nvPr>
        </p:nvSpPr>
        <p:spPr>
          <a:prstGeom prst="rect">
            <a:avLst/>
          </a:prstGeom>
        </p:spPr>
        <p:txBody>
          <a:bodyPr/>
          <a:lstStyle/>
          <a:p>
            <a:pPr/>
            <a:r>
              <a:t>什么是Linux？</a:t>
            </a:r>
          </a:p>
        </p:txBody>
      </p:sp>
      <p:sp>
        <p:nvSpPr>
          <p:cNvPr id="131" name="Shape 131"/>
          <p:cNvSpPr/>
          <p:nvPr>
            <p:ph type="body" idx="1"/>
          </p:nvPr>
        </p:nvSpPr>
        <p:spPr>
          <a:xfrm>
            <a:off x="1689100" y="3238500"/>
            <a:ext cx="20589699" cy="9207500"/>
          </a:xfrm>
          <a:prstGeom prst="rect">
            <a:avLst/>
          </a:prstGeom>
        </p:spPr>
        <p:txBody>
          <a:bodyPr/>
          <a:lstStyle/>
          <a:p>
            <a:pPr/>
            <a:r>
              <a:t>Linux是一个类Unix（Unix-like）的操作系统，在1991年发行了它的第一个版本</a:t>
            </a:r>
          </a:p>
          <a:p>
            <a:pPr/>
            <a:r>
              <a:t>在Linux内核维护网站上有“What is Linux?”</a:t>
            </a:r>
          </a:p>
          <a:p>
            <a:pPr/>
            <a:r>
              <a:rPr u="sng">
                <a:hlinkClick r:id="rId2" invalidUrl="" action="" tgtFrame="" tooltip="" history="1" highlightClick="0" endSnd="0"/>
              </a:rPr>
              <a:t>https://www.kernel.org/linux.html</a:t>
            </a:r>
            <a:r>
              <a:rPr sz="3000"/>
              <a:t>（扫右下角二维码获取该连接）</a:t>
            </a:r>
          </a:p>
        </p:txBody>
      </p:sp>
      <p:pic>
        <p:nvPicPr>
          <p:cNvPr id="132" name="pasted-image.png"/>
          <p:cNvPicPr>
            <a:picLocks noChangeAspect="1"/>
          </p:cNvPicPr>
          <p:nvPr/>
        </p:nvPicPr>
        <p:blipFill>
          <a:blip r:embed="rId3">
            <a:extLst/>
          </a:blip>
          <a:stretch>
            <a:fillRect/>
          </a:stretch>
        </p:blipFill>
        <p:spPr>
          <a:xfrm>
            <a:off x="19413388" y="9385994"/>
            <a:ext cx="3652714" cy="3652714"/>
          </a:xfrm>
          <a:prstGeom prst="rect">
            <a:avLst/>
          </a:prstGeom>
          <a:ln w="12700">
            <a:miter lim="400000"/>
          </a:ln>
        </p:spPr>
      </p:pic>
      <p:sp>
        <p:nvSpPr>
          <p:cNvPr id="133" name="Shape 133"/>
          <p:cNvSpPr/>
          <p:nvPr/>
        </p:nvSpPr>
        <p:spPr>
          <a:xfrm>
            <a:off x="19954440" y="12940545"/>
            <a:ext cx="2570608"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spcBef>
                <a:spcPts val="5900"/>
              </a:spcBef>
              <a:defRPr sz="3000"/>
            </a:lvl1pPr>
          </a:lstStyle>
          <a:p>
            <a:pPr/>
            <a:r>
              <a:t>What is Linux?</a:t>
            </a:r>
          </a:p>
        </p:txBody>
      </p:sp>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5" name="Shape 135"/>
          <p:cNvSpPr/>
          <p:nvPr>
            <p:ph type="title"/>
          </p:nvPr>
        </p:nvSpPr>
        <p:spPr>
          <a:prstGeom prst="rect">
            <a:avLst/>
          </a:prstGeom>
        </p:spPr>
        <p:txBody>
          <a:bodyPr/>
          <a:lstStyle/>
          <a:p>
            <a:pPr/>
            <a:r>
              <a:t>What is Linux?</a:t>
            </a:r>
          </a:p>
        </p:txBody>
      </p:sp>
      <p:sp>
        <p:nvSpPr>
          <p:cNvPr id="136" name="Shape 136"/>
          <p:cNvSpPr/>
          <p:nvPr>
            <p:ph type="body" idx="1"/>
          </p:nvPr>
        </p:nvSpPr>
        <p:spPr>
          <a:prstGeom prst="rect">
            <a:avLst/>
          </a:prstGeom>
        </p:spPr>
        <p:txBody>
          <a:bodyPr/>
          <a:lstStyle/>
          <a:p>
            <a:pPr marL="590550" indent="-590550" defTabSz="767715">
              <a:spcBef>
                <a:spcPts val="5400"/>
              </a:spcBef>
              <a:defRPr sz="4836"/>
            </a:pPr>
            <a:r>
              <a:t>Linux的来历和目标：Linux is a clone of the operating system Unix, written from scratch by Linus Torvalds with assistance from a loosely-knit team of hackers across the Net. It aims towards POSIX（注：Portable Operating System Interface Standard可移植操作系统接口标准</a:t>
            </a:r>
            <a:br/>
            <a:r>
              <a:t>由IEEE制订，并由ISO接受为国际标准。） and Single UNIX Specification compliance.</a:t>
            </a:r>
          </a:p>
          <a:p>
            <a:pPr marL="590550" indent="-590550" defTabSz="767715">
              <a:spcBef>
                <a:spcPts val="5400"/>
              </a:spcBef>
              <a:defRPr sz="4836"/>
            </a:pPr>
            <a:r>
              <a:t>Linux的功能：It has all the features you would expect in a modern fully-fledged Unix, including true multitasking, virtual memory, shared libraries, demand loading, shared copy-on-write executables, proper memory management, and multistack networking including IPv4 and IPv6.</a:t>
            </a:r>
          </a:p>
        </p:txBody>
      </p:sp>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Shape 138"/>
          <p:cNvSpPr/>
          <p:nvPr>
            <p:ph type="title"/>
          </p:nvPr>
        </p:nvSpPr>
        <p:spPr>
          <a:prstGeom prst="rect">
            <a:avLst/>
          </a:prstGeom>
        </p:spPr>
        <p:txBody>
          <a:bodyPr/>
          <a:lstStyle/>
          <a:p>
            <a:pPr/>
            <a:r>
              <a:t>What is Linux?</a:t>
            </a:r>
          </a:p>
        </p:txBody>
      </p:sp>
      <p:sp>
        <p:nvSpPr>
          <p:cNvPr id="139" name="Shape 139"/>
          <p:cNvSpPr/>
          <p:nvPr>
            <p:ph type="body" idx="1"/>
          </p:nvPr>
        </p:nvSpPr>
        <p:spPr>
          <a:prstGeom prst="rect">
            <a:avLst/>
          </a:prstGeom>
        </p:spPr>
        <p:txBody>
          <a:bodyPr/>
          <a:lstStyle/>
          <a:p>
            <a:pPr/>
            <a:r>
              <a:t>Linux支持的目标体系结构：Although originally developed first for 32-bit x86-based PCs (386 or higher), today Linux also runs on a multitude of other processor architectures, in both 32- and 64-bit variants.</a:t>
            </a:r>
          </a:p>
          <a:p>
            <a:pPr/>
            <a:r>
              <a:t>Linux is easily portable to most general-purpose 32- or 64-bit architectures as long as they have a paged memory management unit (PMMU) and a port of the GNU C compiler (gcc) (part of The GNU Compiler Collection, GCC).</a:t>
            </a:r>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Shape 141"/>
          <p:cNvSpPr/>
          <p:nvPr>
            <p:ph type="title"/>
          </p:nvPr>
        </p:nvSpPr>
        <p:spPr>
          <a:prstGeom prst="rect">
            <a:avLst/>
          </a:prstGeom>
        </p:spPr>
        <p:txBody>
          <a:bodyPr/>
          <a:lstStyle/>
          <a:p>
            <a:pPr/>
            <a:r>
              <a:t>“Linux”的内涵</a:t>
            </a:r>
          </a:p>
        </p:txBody>
      </p:sp>
      <p:sp>
        <p:nvSpPr>
          <p:cNvPr id="142" name="Shape 142"/>
          <p:cNvSpPr/>
          <p:nvPr>
            <p:ph type="body" idx="1"/>
          </p:nvPr>
        </p:nvSpPr>
        <p:spPr>
          <a:prstGeom prst="rect">
            <a:avLst/>
          </a:prstGeom>
        </p:spPr>
        <p:txBody>
          <a:bodyPr/>
          <a:lstStyle/>
          <a:p>
            <a:pPr marL="615950" indent="-615950" defTabSz="800735">
              <a:spcBef>
                <a:spcPts val="5700"/>
              </a:spcBef>
              <a:defRPr sz="5044"/>
            </a:pPr>
            <a:r>
              <a:t>在不同的语境下，“Linux”具有不同的内涵，例如：</a:t>
            </a:r>
          </a:p>
          <a:p>
            <a:pPr lvl="2" marL="1847850" indent="-615950" defTabSz="800735">
              <a:spcBef>
                <a:spcPts val="5700"/>
              </a:spcBef>
              <a:buSzPct val="50000"/>
              <a:buBlip>
                <a:blip r:embed="rId2"/>
              </a:buBlip>
              <a:defRPr sz="5044"/>
            </a:pPr>
            <a:r>
              <a:t>Linux内核、Linux系统或Linux开发套件等术语。</a:t>
            </a:r>
          </a:p>
          <a:p>
            <a:pPr marL="615950" indent="-615950" defTabSz="800735">
              <a:spcBef>
                <a:spcPts val="5700"/>
              </a:spcBef>
              <a:defRPr sz="5044"/>
            </a:pPr>
            <a:r>
              <a:t>严格来说，Linux指的是Linus Torvalds维护的（及通过主要镜像网站发布的）内核。</a:t>
            </a:r>
          </a:p>
          <a:p>
            <a:pPr marL="615950" indent="-615950" defTabSz="800735">
              <a:spcBef>
                <a:spcPts val="5700"/>
              </a:spcBef>
              <a:defRPr sz="5044"/>
            </a:pPr>
            <a:r>
              <a:t>GNU/Linux</a:t>
            </a:r>
          </a:p>
          <a:p>
            <a:pPr lvl="2" marL="1847850" indent="-615950" defTabSz="800735">
              <a:spcBef>
                <a:spcPts val="5700"/>
              </a:spcBef>
              <a:buSzPct val="50000"/>
              <a:buBlip>
                <a:blip r:embed="rId2"/>
              </a:buBlip>
              <a:defRPr sz="5044"/>
            </a:pPr>
            <a:r>
              <a:t>GNU/Linux的拥护者们认为，Linux仅仅是指Linux内核，而整个Linux系统的大部分都建立在GNU软件之上。</a:t>
            </a: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Shape 144"/>
          <p:cNvSpPr/>
          <p:nvPr>
            <p:ph type="title"/>
          </p:nvPr>
        </p:nvSpPr>
        <p:spPr>
          <a:prstGeom prst="rect">
            <a:avLst/>
          </a:prstGeom>
        </p:spPr>
        <p:txBody>
          <a:bodyPr/>
          <a:lstStyle>
            <a:lvl1pPr algn="l"/>
          </a:lstStyle>
          <a:p>
            <a:pPr/>
            <a:r>
              <a:t>What is GNU?</a:t>
            </a:r>
          </a:p>
        </p:txBody>
      </p:sp>
      <p:sp>
        <p:nvSpPr>
          <p:cNvPr id="145" name="Shape 145"/>
          <p:cNvSpPr/>
          <p:nvPr>
            <p:ph type="body" idx="1"/>
          </p:nvPr>
        </p:nvSpPr>
        <p:spPr>
          <a:prstGeom prst="rect">
            <a:avLst/>
          </a:prstGeom>
        </p:spPr>
        <p:txBody>
          <a:bodyPr/>
          <a:lstStyle/>
          <a:p>
            <a:pPr marL="495300" indent="-495300" defTabSz="643889">
              <a:spcBef>
                <a:spcPts val="4600"/>
              </a:spcBef>
              <a:defRPr sz="4055"/>
            </a:pPr>
            <a:r>
              <a:t>GNU is a Unix-like operating system that is free software—it respects your freedom. You can install Linux-based versions of GNU which are entirely free software.</a:t>
            </a:r>
          </a:p>
          <a:p>
            <a:pPr marL="495300" indent="-495300" defTabSz="643889">
              <a:spcBef>
                <a:spcPts val="4600"/>
              </a:spcBef>
              <a:defRPr sz="4055"/>
            </a:pPr>
            <a:r>
              <a:t>The GNU Project was launched in 1984 to develop the GNU system. The name “GNU” is a recursive acronym for “GNU's Not Unix!”. "GNU" is pronounced g'noo, as one syllable, like saying "grew" but replacing the r with n.</a:t>
            </a:r>
          </a:p>
          <a:p>
            <a:pPr marL="495300" indent="-495300" defTabSz="643889">
              <a:spcBef>
                <a:spcPts val="4600"/>
              </a:spcBef>
              <a:defRPr sz="4055"/>
            </a:pPr>
            <a:r>
              <a:t>A Unix-like operating system is a software collection of applications, libraries, and developer tools, plus a program to allocate resources and talk to the hardware, known as a kernel.</a:t>
            </a:r>
          </a:p>
          <a:p>
            <a:pPr marL="495300" indent="-495300" defTabSz="643889">
              <a:spcBef>
                <a:spcPts val="4600"/>
              </a:spcBef>
              <a:defRPr sz="4055"/>
            </a:pPr>
            <a:r>
              <a:t>The Hurd, GNU's own kernel, is some way from being ready for daily use. Thus, GNU is typically used today with a kernel called Linux. This combination is the GNU/Linux operating system. GNU/Linux is used by millions, though many call it "Linux" by mistake.</a:t>
            </a:r>
          </a:p>
        </p:txBody>
      </p:sp>
      <p:pic>
        <p:nvPicPr>
          <p:cNvPr id="146" name="pasted-image.png"/>
          <p:cNvPicPr>
            <a:picLocks noChangeAspect="1"/>
          </p:cNvPicPr>
          <p:nvPr/>
        </p:nvPicPr>
        <p:blipFill>
          <a:blip r:embed="rId2">
            <a:extLst/>
          </a:blip>
          <a:stretch>
            <a:fillRect/>
          </a:stretch>
        </p:blipFill>
        <p:spPr>
          <a:xfrm>
            <a:off x="20194539" y="346751"/>
            <a:ext cx="2965168" cy="2965168"/>
          </a:xfrm>
          <a:prstGeom prst="rect">
            <a:avLst/>
          </a:prstGeom>
          <a:ln w="12700">
            <a:miter lim="400000"/>
          </a:ln>
        </p:spPr>
      </p:pic>
      <p:sp>
        <p:nvSpPr>
          <p:cNvPr id="147" name="Shape 147"/>
          <p:cNvSpPr/>
          <p:nvPr/>
        </p:nvSpPr>
        <p:spPr>
          <a:xfrm>
            <a:off x="20953031" y="3008461"/>
            <a:ext cx="1448182" cy="558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u="sng">
                <a:hlinkClick r:id="rId3" invalidUrl="" action="" tgtFrame="" tooltip="" history="1" highlightClick="0" endSnd="0"/>
              </a:defRPr>
            </a:lvl1pPr>
          </a:lstStyle>
          <a:p>
            <a:pPr>
              <a:defRPr u="none"/>
            </a:pPr>
            <a:r>
              <a:rPr u="sng">
                <a:hlinkClick r:id="rId3" invalidUrl="" action="" tgtFrame="" tooltip="" history="1" highlightClick="0" endSnd="0"/>
              </a:rPr>
              <a:t>gnu.org</a:t>
            </a:r>
          </a:p>
        </p:txBody>
      </p:sp>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9" name="Shape 149"/>
          <p:cNvSpPr/>
          <p:nvPr>
            <p:ph type="title"/>
          </p:nvPr>
        </p:nvSpPr>
        <p:spPr>
          <a:prstGeom prst="rect">
            <a:avLst/>
          </a:prstGeom>
        </p:spPr>
        <p:txBody>
          <a:bodyPr/>
          <a:lstStyle/>
          <a:p>
            <a:pPr/>
            <a:r>
              <a:t>The free software movement</a:t>
            </a:r>
          </a:p>
        </p:txBody>
      </p:sp>
      <p:sp>
        <p:nvSpPr>
          <p:cNvPr id="150" name="Shape 150"/>
          <p:cNvSpPr/>
          <p:nvPr>
            <p:ph type="body" idx="1"/>
          </p:nvPr>
        </p:nvSpPr>
        <p:spPr>
          <a:prstGeom prst="rect">
            <a:avLst/>
          </a:prstGeom>
        </p:spPr>
        <p:txBody>
          <a:bodyPr/>
          <a:lstStyle/>
          <a:p>
            <a:pPr/>
            <a:r>
              <a:t>自由软件关乎用户的自由：人们应当可以以任何有价值的方式自由地使用软件。软件不同于生活中的事物 — 它不同于椅子、三明治或是汽油 — 软件可以更容易地被复制或修改。恰恰是这一特性，使得软件更为有用。我们由此坚信，软件的这一天然属性应该被用户利用。</a:t>
            </a:r>
          </a:p>
          <a:p>
            <a:pPr/>
            <a:r>
              <a:t>您认为软件应该是自由的吗？包括对所有人开源、自由修改和发布等。</a:t>
            </a:r>
          </a:p>
          <a:p>
            <a:pPr/>
            <a:r>
              <a:t>自由软件、开源软件、免费软件、商业软件</a:t>
            </a:r>
          </a:p>
        </p:txBody>
      </p:sp>
    </p:spTree>
  </p:cSld>
  <p:clrMapOvr>
    <a:masterClrMapping/>
  </p:clrMapOvr>
  <p:transition xmlns:p14="http://schemas.microsoft.com/office/powerpoint/2010/main" spd="med" advClick="1" p14:dur="1000"/>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5400" dir="5400000">
              <a:srgbClr val="000000">
                <a:alpha val="50000"/>
              </a:srgbClr>
            </a:outerShdw>
          </a:effectLst>
        </a:effectStyle>
        <a:effectStyle>
          <a:effectLst>
            <a:outerShdw sx="100000" sy="100000" kx="0" ky="0" algn="b" rotWithShape="0" blurRad="50800" dist="12700" dir="0">
              <a:srgbClr val="000000">
                <a:alpha val="50000"/>
              </a:srgbClr>
            </a:outerShdw>
          </a:effectLst>
        </a:effectStyle>
        <a:effectStyle>
          <a:effectLst>
            <a:outerShdw sx="100000" sy="100000" kx="0" ky="0" algn="b" rotWithShape="0" blurRad="38100" dist="25400" dir="540000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outerShdw sx="100000" sy="100000" kx="0" ky="0" algn="b" rotWithShape="0" blurRad="38100" dist="25400" dir="5400000">
            <a:srgbClr val="000000">
              <a:alpha val="50000"/>
            </a:srgbClr>
          </a:outerShdw>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5000" u="none" kumimoji="0" normalizeH="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